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37" r:id="rId4"/>
    <p:sldMasterId id="2147483813" r:id="rId5"/>
  </p:sldMasterIdLst>
  <p:notesMasterIdLst>
    <p:notesMasterId r:id="rId72"/>
  </p:notesMasterIdLst>
  <p:handoutMasterIdLst>
    <p:handoutMasterId r:id="rId73"/>
  </p:handoutMasterIdLst>
  <p:sldIdLst>
    <p:sldId id="267" r:id="rId6"/>
    <p:sldId id="991" r:id="rId7"/>
    <p:sldId id="1312" r:id="rId8"/>
    <p:sldId id="1395" r:id="rId9"/>
    <p:sldId id="1324" r:id="rId10"/>
    <p:sldId id="1326" r:id="rId11"/>
    <p:sldId id="1314" r:id="rId12"/>
    <p:sldId id="1325" r:id="rId13"/>
    <p:sldId id="1323" r:id="rId14"/>
    <p:sldId id="1317" r:id="rId15"/>
    <p:sldId id="1376" r:id="rId16"/>
    <p:sldId id="1327" r:id="rId17"/>
    <p:sldId id="1377" r:id="rId18"/>
    <p:sldId id="1328" r:id="rId19"/>
    <p:sldId id="1378" r:id="rId20"/>
    <p:sldId id="1329" r:id="rId21"/>
    <p:sldId id="1379" r:id="rId22"/>
    <p:sldId id="1330" r:id="rId23"/>
    <p:sldId id="1380" r:id="rId24"/>
    <p:sldId id="1331" r:id="rId25"/>
    <p:sldId id="1381" r:id="rId26"/>
    <p:sldId id="1332" r:id="rId27"/>
    <p:sldId id="1382" r:id="rId28"/>
    <p:sldId id="1333" r:id="rId29"/>
    <p:sldId id="1383" r:id="rId30"/>
    <p:sldId id="1334" r:id="rId31"/>
    <p:sldId id="1384" r:id="rId32"/>
    <p:sldId id="1335" r:id="rId33"/>
    <p:sldId id="1385" r:id="rId34"/>
    <p:sldId id="1336" r:id="rId35"/>
    <p:sldId id="1386" r:id="rId36"/>
    <p:sldId id="1337" r:id="rId37"/>
    <p:sldId id="1387" r:id="rId38"/>
    <p:sldId id="1338" r:id="rId39"/>
    <p:sldId id="1388" r:id="rId40"/>
    <p:sldId id="1339" r:id="rId41"/>
    <p:sldId id="1389" r:id="rId42"/>
    <p:sldId id="1340" r:id="rId43"/>
    <p:sldId id="1390" r:id="rId44"/>
    <p:sldId id="1341" r:id="rId45"/>
    <p:sldId id="1391" r:id="rId46"/>
    <p:sldId id="1342" r:id="rId47"/>
    <p:sldId id="1392" r:id="rId48"/>
    <p:sldId id="367" r:id="rId49"/>
    <p:sldId id="531" r:id="rId50"/>
    <p:sldId id="1394" r:id="rId51"/>
    <p:sldId id="321" r:id="rId52"/>
    <p:sldId id="1304" r:id="rId53"/>
    <p:sldId id="1393" r:id="rId54"/>
    <p:sldId id="1343" r:id="rId55"/>
    <p:sldId id="1344" r:id="rId56"/>
    <p:sldId id="1345" r:id="rId57"/>
    <p:sldId id="1346" r:id="rId58"/>
    <p:sldId id="1347" r:id="rId59"/>
    <p:sldId id="1348" r:id="rId60"/>
    <p:sldId id="1349" r:id="rId61"/>
    <p:sldId id="1350" r:id="rId62"/>
    <p:sldId id="1351" r:id="rId63"/>
    <p:sldId id="1352" r:id="rId64"/>
    <p:sldId id="1353" r:id="rId65"/>
    <p:sldId id="1354" r:id="rId66"/>
    <p:sldId id="1355" r:id="rId67"/>
    <p:sldId id="1356" r:id="rId68"/>
    <p:sldId id="1357" r:id="rId69"/>
    <p:sldId id="1358" r:id="rId70"/>
    <p:sldId id="1359" r:id="rId7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urmeGeometricSans3 Light"/>
        <a:ea typeface="HurmeGeometricSans3 Light"/>
        <a:cs typeface="HurmeGeometricSans3 Light"/>
        <a:sym typeface="HurmeGeometricSans3 Light"/>
      </a:defRPr>
    </a:lvl9pPr>
  </p:defaultTextStyle>
  <p:extLst>
    <p:ext uri="{EFAFB233-063F-42B5-8137-9DF3F51BA10A}">
      <p15:sldGuideLst xmlns:p15="http://schemas.microsoft.com/office/powerpoint/2012/main">
        <p15:guide id="1" orient="horz" pos="5522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 A. Flaget" initials="MAF" lastIdx="6" clrIdx="0">
    <p:extLst>
      <p:ext uri="{19B8F6BF-5375-455C-9EA6-DF929625EA0E}">
        <p15:presenceInfo xmlns:p15="http://schemas.microsoft.com/office/powerpoint/2012/main" userId="S::marius.flaget@responsanalyse.no::c680759b-3359-44dc-8866-868442d3d4be" providerId="AD"/>
      </p:ext>
    </p:extLst>
  </p:cmAuthor>
  <p:cmAuthor id="2" name="Anne Meyer" initials="AM" lastIdx="3" clrIdx="1">
    <p:extLst>
      <p:ext uri="{19B8F6BF-5375-455C-9EA6-DF929625EA0E}">
        <p15:presenceInfo xmlns:p15="http://schemas.microsoft.com/office/powerpoint/2012/main" userId="Anne Mey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4A9A"/>
    <a:srgbClr val="535353"/>
    <a:srgbClr val="3EB074"/>
    <a:srgbClr val="E83F45"/>
    <a:srgbClr val="FFFFFF"/>
    <a:srgbClr val="86D4AB"/>
    <a:srgbClr val="FDEA8D"/>
    <a:srgbClr val="F18C8F"/>
    <a:srgbClr val="D1D1D1"/>
    <a:srgbClr val="FCC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78268-8A11-41C0-8BB6-6DD2789E7FA9}" v="21" dt="2023-10-18T12:44:41.05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9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DACA"/>
          </a:solidFill>
        </a:fill>
      </a:tcStyle>
    </a:wholeTbl>
    <a:band2H>
      <a:tcTxStyle/>
      <a:tcStyle>
        <a:tcBdr/>
        <a:fill>
          <a:solidFill>
            <a:srgbClr val="E7EDE7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CEE9"/>
          </a:solidFill>
        </a:fill>
      </a:tcStyle>
    </a:wholeTbl>
    <a:band2H>
      <a:tcTxStyle/>
      <a:tcStyle>
        <a:tcBdr/>
        <a:fill>
          <a:solidFill>
            <a:srgbClr val="E9E8F4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urmeGeometricSans3 Light"/>
          <a:ea typeface="HurmeGeometricSans3 Light"/>
          <a:cs typeface="HurmeGeometricSans3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Temastil 1 – uthevin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66" autoAdjust="0"/>
    <p:restoredTop sz="94660"/>
  </p:normalViewPr>
  <p:slideViewPr>
    <p:cSldViewPr snapToGrid="0">
      <p:cViewPr varScale="1">
        <p:scale>
          <a:sx n="43" d="100"/>
          <a:sy n="43" d="100"/>
        </p:scale>
        <p:origin x="102" y="1500"/>
      </p:cViewPr>
      <p:guideLst>
        <p:guide orient="horz" pos="5522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commentAuthors" Target="commentAuthors.xml"/><Relationship Id="rId79" Type="http://schemas.microsoft.com/office/2015/10/relationships/revisionInfo" Target="revisionInfo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handoutMaster" Target="handoutMasters/handoutMaster1.xml"/><Relationship Id="rId78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1.Jeg opplever at jeg har mulighet til å være med å påvirke utviklingen i mitt lokalsamfunn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Røyrvik</c:v>
                </c:pt>
                <c:pt idx="1">
                  <c:v>Høylandet</c:v>
                </c:pt>
                <c:pt idx="2">
                  <c:v>Lierne</c:v>
                </c:pt>
                <c:pt idx="3">
                  <c:v>Flatanger</c:v>
                </c:pt>
                <c:pt idx="4">
                  <c:v>Holtålen</c:v>
                </c:pt>
                <c:pt idx="5">
                  <c:v>Tydal</c:v>
                </c:pt>
                <c:pt idx="6">
                  <c:v>Frøya</c:v>
                </c:pt>
                <c:pt idx="7">
                  <c:v>Rindal</c:v>
                </c:pt>
                <c:pt idx="8">
                  <c:v>Rennebu</c:v>
                </c:pt>
                <c:pt idx="9">
                  <c:v>Snåsa</c:v>
                </c:pt>
                <c:pt idx="10">
                  <c:v>Frosta</c:v>
                </c:pt>
                <c:pt idx="11">
                  <c:v>Grong</c:v>
                </c:pt>
                <c:pt idx="12">
                  <c:v>Røros</c:v>
                </c:pt>
                <c:pt idx="13">
                  <c:v>Osen</c:v>
                </c:pt>
                <c:pt idx="14">
                  <c:v>Oppdal</c:v>
                </c:pt>
                <c:pt idx="15">
                  <c:v>Selbu</c:v>
                </c:pt>
                <c:pt idx="16">
                  <c:v>Inderøy</c:v>
                </c:pt>
                <c:pt idx="17">
                  <c:v>Overhalla</c:v>
                </c:pt>
                <c:pt idx="18">
                  <c:v>Meråker</c:v>
                </c:pt>
                <c:pt idx="19">
                  <c:v>Åfjord</c:v>
                </c:pt>
                <c:pt idx="20">
                  <c:v>Namsskogan</c:v>
                </c:pt>
                <c:pt idx="21">
                  <c:v>Nærøysund</c:v>
                </c:pt>
                <c:pt idx="22">
                  <c:v>Heim</c:v>
                </c:pt>
                <c:pt idx="23">
                  <c:v>Leka</c:v>
                </c:pt>
                <c:pt idx="24">
                  <c:v>Skaun</c:v>
                </c:pt>
                <c:pt idx="25">
                  <c:v>Hitra</c:v>
                </c:pt>
                <c:pt idx="26">
                  <c:v>Levanger</c:v>
                </c:pt>
                <c:pt idx="27">
                  <c:v>Namsos</c:v>
                </c:pt>
                <c:pt idx="28">
                  <c:v>Ørland</c:v>
                </c:pt>
                <c:pt idx="29">
                  <c:v>Stjørdal</c:v>
                </c:pt>
                <c:pt idx="30">
                  <c:v>Malvik</c:v>
                </c:pt>
                <c:pt idx="31">
                  <c:v>Steinkjer</c:v>
                </c:pt>
                <c:pt idx="32">
                  <c:v>Verdal</c:v>
                </c:pt>
                <c:pt idx="33">
                  <c:v>Orkland</c:v>
                </c:pt>
                <c:pt idx="34">
                  <c:v>Indre Fosen</c:v>
                </c:pt>
                <c:pt idx="35">
                  <c:v>Trondheim</c:v>
                </c:pt>
                <c:pt idx="36">
                  <c:v>Midtre Gauldal</c:v>
                </c:pt>
                <c:pt idx="37">
                  <c:v>Melhus</c:v>
                </c:pt>
              </c:strCache>
            </c:strRef>
          </c:cat>
          <c:val>
            <c:numRef>
              <c:f>'Ark1'!$B$2:$B$39</c:f>
              <c:numCache>
                <c:formatCode>0%</c:formatCode>
                <c:ptCount val="38"/>
                <c:pt idx="0">
                  <c:v>0.61730035934775895</c:v>
                </c:pt>
                <c:pt idx="1">
                  <c:v>0.56475863081310895</c:v>
                </c:pt>
                <c:pt idx="2">
                  <c:v>0.54911288827701799</c:v>
                </c:pt>
                <c:pt idx="3">
                  <c:v>0.54263643543464002</c:v>
                </c:pt>
                <c:pt idx="4">
                  <c:v>0.46762313866879701</c:v>
                </c:pt>
                <c:pt idx="5">
                  <c:v>0.43179257968233697</c:v>
                </c:pt>
                <c:pt idx="6">
                  <c:v>0.42398856693329001</c:v>
                </c:pt>
                <c:pt idx="7">
                  <c:v>0.42116793999653901</c:v>
                </c:pt>
                <c:pt idx="8">
                  <c:v>0.41793968950336102</c:v>
                </c:pt>
                <c:pt idx="9">
                  <c:v>0.40748109888884299</c:v>
                </c:pt>
                <c:pt idx="10">
                  <c:v>0.40581085507905601</c:v>
                </c:pt>
                <c:pt idx="11">
                  <c:v>0.39818861965339197</c:v>
                </c:pt>
                <c:pt idx="12">
                  <c:v>0.39763509281737297</c:v>
                </c:pt>
                <c:pt idx="13">
                  <c:v>0.39487528835671398</c:v>
                </c:pt>
                <c:pt idx="14">
                  <c:v>0.39079023884271402</c:v>
                </c:pt>
                <c:pt idx="15">
                  <c:v>0.38730291271782497</c:v>
                </c:pt>
                <c:pt idx="16">
                  <c:v>0.381651585858648</c:v>
                </c:pt>
                <c:pt idx="17">
                  <c:v>0.3809567941626959</c:v>
                </c:pt>
                <c:pt idx="18">
                  <c:v>0.3707673514866221</c:v>
                </c:pt>
                <c:pt idx="19">
                  <c:v>0.36696840018182897</c:v>
                </c:pt>
                <c:pt idx="20">
                  <c:v>0.36121107200476898</c:v>
                </c:pt>
                <c:pt idx="21">
                  <c:v>0.35938048788119703</c:v>
                </c:pt>
                <c:pt idx="22">
                  <c:v>0.35493953114904797</c:v>
                </c:pt>
                <c:pt idx="23">
                  <c:v>0.34431305501812798</c:v>
                </c:pt>
                <c:pt idx="24">
                  <c:v>0.32760985527747899</c:v>
                </c:pt>
                <c:pt idx="25">
                  <c:v>0.32209706661788401</c:v>
                </c:pt>
                <c:pt idx="26">
                  <c:v>0.32185074112036999</c:v>
                </c:pt>
                <c:pt idx="27">
                  <c:v>0.31566723178852601</c:v>
                </c:pt>
                <c:pt idx="28">
                  <c:v>0.30485172316494302</c:v>
                </c:pt>
                <c:pt idx="29">
                  <c:v>0.30274894093988403</c:v>
                </c:pt>
                <c:pt idx="30">
                  <c:v>0.30260357581042502</c:v>
                </c:pt>
                <c:pt idx="31">
                  <c:v>0.30186750457585099</c:v>
                </c:pt>
                <c:pt idx="32">
                  <c:v>0.30038365846354798</c:v>
                </c:pt>
                <c:pt idx="33">
                  <c:v>0.29943984439011601</c:v>
                </c:pt>
                <c:pt idx="34">
                  <c:v>0.27436128631066198</c:v>
                </c:pt>
                <c:pt idx="35">
                  <c:v>0.26895919989696099</c:v>
                </c:pt>
                <c:pt idx="36">
                  <c:v>0.25823856923747801</c:v>
                </c:pt>
                <c:pt idx="37">
                  <c:v>0.24597794308298401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'Ark1'!$K$1</c:f>
              <c:strCache>
                <c:ptCount val="1"/>
                <c:pt idx="0">
                  <c:v>10.Jeg tar bærekraftige valg selv når det koster meg mer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Flatanger</c:v>
                </c:pt>
                <c:pt idx="1">
                  <c:v>Røros</c:v>
                </c:pt>
                <c:pt idx="2">
                  <c:v>Malvik</c:v>
                </c:pt>
                <c:pt idx="3">
                  <c:v>Trondheim</c:v>
                </c:pt>
                <c:pt idx="4">
                  <c:v>Oppdal</c:v>
                </c:pt>
                <c:pt idx="5">
                  <c:v>Inderøy</c:v>
                </c:pt>
                <c:pt idx="6">
                  <c:v>Snåsa</c:v>
                </c:pt>
                <c:pt idx="7">
                  <c:v>Røyrvik</c:v>
                </c:pt>
                <c:pt idx="8">
                  <c:v>Grong</c:v>
                </c:pt>
                <c:pt idx="9">
                  <c:v>Rindal</c:v>
                </c:pt>
                <c:pt idx="10">
                  <c:v>Namsos</c:v>
                </c:pt>
                <c:pt idx="11">
                  <c:v>Frosta</c:v>
                </c:pt>
                <c:pt idx="12">
                  <c:v>Frøya</c:v>
                </c:pt>
                <c:pt idx="13">
                  <c:v>Skaun</c:v>
                </c:pt>
                <c:pt idx="14">
                  <c:v>Ørland</c:v>
                </c:pt>
                <c:pt idx="15">
                  <c:v>Levanger</c:v>
                </c:pt>
                <c:pt idx="16">
                  <c:v>Rennebu</c:v>
                </c:pt>
                <c:pt idx="17">
                  <c:v>Indre Fosen</c:v>
                </c:pt>
                <c:pt idx="18">
                  <c:v>Selbu</c:v>
                </c:pt>
                <c:pt idx="19">
                  <c:v>Stjørdal</c:v>
                </c:pt>
                <c:pt idx="20">
                  <c:v>Åfjord</c:v>
                </c:pt>
                <c:pt idx="21">
                  <c:v>Heim</c:v>
                </c:pt>
                <c:pt idx="22">
                  <c:v>Osen</c:v>
                </c:pt>
                <c:pt idx="23">
                  <c:v>Steinkjer</c:v>
                </c:pt>
                <c:pt idx="24">
                  <c:v>Verdal</c:v>
                </c:pt>
                <c:pt idx="25">
                  <c:v>Overhalla</c:v>
                </c:pt>
                <c:pt idx="26">
                  <c:v>Melhus</c:v>
                </c:pt>
                <c:pt idx="27">
                  <c:v>Namsskogan</c:v>
                </c:pt>
                <c:pt idx="28">
                  <c:v>Orkland</c:v>
                </c:pt>
                <c:pt idx="29">
                  <c:v>Nærøysund</c:v>
                </c:pt>
                <c:pt idx="30">
                  <c:v>Hitra</c:v>
                </c:pt>
                <c:pt idx="31">
                  <c:v>Høylandet</c:v>
                </c:pt>
                <c:pt idx="32">
                  <c:v>Lierne</c:v>
                </c:pt>
                <c:pt idx="33">
                  <c:v>Meråker</c:v>
                </c:pt>
                <c:pt idx="34">
                  <c:v>Holtålen</c:v>
                </c:pt>
                <c:pt idx="35">
                  <c:v>Midtre Gauldal</c:v>
                </c:pt>
                <c:pt idx="36">
                  <c:v>Leka</c:v>
                </c:pt>
                <c:pt idx="37">
                  <c:v>Tydal</c:v>
                </c:pt>
              </c:strCache>
            </c:strRef>
          </c:cat>
          <c:val>
            <c:numRef>
              <c:f>'Ark1'!$K$2:$K$39</c:f>
              <c:numCache>
                <c:formatCode>0%</c:formatCode>
                <c:ptCount val="38"/>
                <c:pt idx="0">
                  <c:v>0.64436922720384004</c:v>
                </c:pt>
                <c:pt idx="1">
                  <c:v>0.56914110792467598</c:v>
                </c:pt>
                <c:pt idx="2">
                  <c:v>0.54222836387893103</c:v>
                </c:pt>
                <c:pt idx="3">
                  <c:v>0.53583314395187798</c:v>
                </c:pt>
                <c:pt idx="4">
                  <c:v>0.51971149845127396</c:v>
                </c:pt>
                <c:pt idx="5">
                  <c:v>0.51370750164839396</c:v>
                </c:pt>
                <c:pt idx="6">
                  <c:v>0.51204909087502803</c:v>
                </c:pt>
                <c:pt idx="7">
                  <c:v>0.50937227840092403</c:v>
                </c:pt>
                <c:pt idx="8">
                  <c:v>0.50564294026360701</c:v>
                </c:pt>
                <c:pt idx="9">
                  <c:v>0.50435009805560593</c:v>
                </c:pt>
                <c:pt idx="10">
                  <c:v>0.50155541566317297</c:v>
                </c:pt>
                <c:pt idx="11">
                  <c:v>0.498249484833933</c:v>
                </c:pt>
                <c:pt idx="12">
                  <c:v>0.49096162619759609</c:v>
                </c:pt>
                <c:pt idx="13">
                  <c:v>0.48623827242179202</c:v>
                </c:pt>
                <c:pt idx="14">
                  <c:v>0.48515931378108496</c:v>
                </c:pt>
                <c:pt idx="15">
                  <c:v>0.48145734998434397</c:v>
                </c:pt>
                <c:pt idx="16">
                  <c:v>0.47494772745193103</c:v>
                </c:pt>
                <c:pt idx="17">
                  <c:v>0.47466541375056098</c:v>
                </c:pt>
                <c:pt idx="18">
                  <c:v>0.47215113898487998</c:v>
                </c:pt>
                <c:pt idx="19">
                  <c:v>0.46825386069164898</c:v>
                </c:pt>
                <c:pt idx="20">
                  <c:v>0.45898461060035201</c:v>
                </c:pt>
                <c:pt idx="21">
                  <c:v>0.45788743828835898</c:v>
                </c:pt>
                <c:pt idx="22">
                  <c:v>0.45046201127774099</c:v>
                </c:pt>
                <c:pt idx="23">
                  <c:v>0.44761175479738696</c:v>
                </c:pt>
                <c:pt idx="24">
                  <c:v>0.44603368308930602</c:v>
                </c:pt>
                <c:pt idx="25">
                  <c:v>0.443346678091323</c:v>
                </c:pt>
                <c:pt idx="26">
                  <c:v>0.44251264561512099</c:v>
                </c:pt>
                <c:pt idx="27">
                  <c:v>0.43899185351931203</c:v>
                </c:pt>
                <c:pt idx="28">
                  <c:v>0.429451110407572</c:v>
                </c:pt>
                <c:pt idx="29">
                  <c:v>0.42588212008425602</c:v>
                </c:pt>
                <c:pt idx="30">
                  <c:v>0.42483437472623797</c:v>
                </c:pt>
                <c:pt idx="31">
                  <c:v>0.42279345229375698</c:v>
                </c:pt>
                <c:pt idx="32">
                  <c:v>0.42049473985665797</c:v>
                </c:pt>
                <c:pt idx="33">
                  <c:v>0.41999012005273501</c:v>
                </c:pt>
                <c:pt idx="34">
                  <c:v>0.41530336244335209</c:v>
                </c:pt>
                <c:pt idx="35">
                  <c:v>0.38359899187782098</c:v>
                </c:pt>
                <c:pt idx="36">
                  <c:v>0.37603807195337702</c:v>
                </c:pt>
                <c:pt idx="37">
                  <c:v>0.33016772387931598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'Ark1'!$L$1</c:f>
              <c:strCache>
                <c:ptCount val="1"/>
                <c:pt idx="0">
                  <c:v>11.Jeg har tro på at mine bærekraftige valg utgjør en forskjell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Flatanger</c:v>
                </c:pt>
                <c:pt idx="1">
                  <c:v>Rindal</c:v>
                </c:pt>
                <c:pt idx="2">
                  <c:v>Frosta</c:v>
                </c:pt>
                <c:pt idx="3">
                  <c:v>Inderøy</c:v>
                </c:pt>
                <c:pt idx="4">
                  <c:v>Røros</c:v>
                </c:pt>
                <c:pt idx="5">
                  <c:v>Malvik</c:v>
                </c:pt>
                <c:pt idx="6">
                  <c:v>Trondheim</c:v>
                </c:pt>
                <c:pt idx="7">
                  <c:v>Stjørdal</c:v>
                </c:pt>
                <c:pt idx="8">
                  <c:v>Levanger</c:v>
                </c:pt>
                <c:pt idx="9">
                  <c:v>Ørland</c:v>
                </c:pt>
                <c:pt idx="10">
                  <c:v>Grong</c:v>
                </c:pt>
                <c:pt idx="11">
                  <c:v>Namsos</c:v>
                </c:pt>
                <c:pt idx="12">
                  <c:v>Heim</c:v>
                </c:pt>
                <c:pt idx="13">
                  <c:v>Snåsa</c:v>
                </c:pt>
                <c:pt idx="14">
                  <c:v>Melhus</c:v>
                </c:pt>
                <c:pt idx="15">
                  <c:v>Høylandet</c:v>
                </c:pt>
                <c:pt idx="16">
                  <c:v>Oppdal</c:v>
                </c:pt>
                <c:pt idx="17">
                  <c:v>Holtålen</c:v>
                </c:pt>
                <c:pt idx="18">
                  <c:v>Rennebu</c:v>
                </c:pt>
                <c:pt idx="19">
                  <c:v>Namsskogan</c:v>
                </c:pt>
                <c:pt idx="20">
                  <c:v>Selbu</c:v>
                </c:pt>
                <c:pt idx="21">
                  <c:v>Overhalla</c:v>
                </c:pt>
                <c:pt idx="22">
                  <c:v>Skaun</c:v>
                </c:pt>
                <c:pt idx="23">
                  <c:v>Frøya</c:v>
                </c:pt>
                <c:pt idx="24">
                  <c:v>Nærøysund</c:v>
                </c:pt>
                <c:pt idx="25">
                  <c:v>Midtre Gauldal</c:v>
                </c:pt>
                <c:pt idx="26">
                  <c:v>Steinkjer</c:v>
                </c:pt>
                <c:pt idx="27">
                  <c:v>Verdal</c:v>
                </c:pt>
                <c:pt idx="28">
                  <c:v>Indre Fosen</c:v>
                </c:pt>
                <c:pt idx="29">
                  <c:v>Orkland</c:v>
                </c:pt>
                <c:pt idx="30">
                  <c:v>Røyrvik</c:v>
                </c:pt>
                <c:pt idx="31">
                  <c:v>Osen</c:v>
                </c:pt>
                <c:pt idx="32">
                  <c:v>Åfjord</c:v>
                </c:pt>
                <c:pt idx="33">
                  <c:v>Hitra</c:v>
                </c:pt>
                <c:pt idx="34">
                  <c:v>Lierne</c:v>
                </c:pt>
                <c:pt idx="35">
                  <c:v>Meråker</c:v>
                </c:pt>
                <c:pt idx="36">
                  <c:v>Leka</c:v>
                </c:pt>
                <c:pt idx="37">
                  <c:v>Tydal</c:v>
                </c:pt>
              </c:strCache>
            </c:strRef>
          </c:cat>
          <c:val>
            <c:numRef>
              <c:f>'Ark1'!$L$2:$L$39</c:f>
              <c:numCache>
                <c:formatCode>0%</c:formatCode>
                <c:ptCount val="38"/>
                <c:pt idx="0">
                  <c:v>0.602646528775169</c:v>
                </c:pt>
                <c:pt idx="1">
                  <c:v>0.56376608514868298</c:v>
                </c:pt>
                <c:pt idx="2">
                  <c:v>0.53826165736988496</c:v>
                </c:pt>
                <c:pt idx="3">
                  <c:v>0.53249728613903402</c:v>
                </c:pt>
                <c:pt idx="4">
                  <c:v>0.53033957371531404</c:v>
                </c:pt>
                <c:pt idx="5">
                  <c:v>0.52929914054084004</c:v>
                </c:pt>
                <c:pt idx="6">
                  <c:v>0.52610699199613398</c:v>
                </c:pt>
                <c:pt idx="7">
                  <c:v>0.52249818257864999</c:v>
                </c:pt>
                <c:pt idx="8">
                  <c:v>0.51050681650451601</c:v>
                </c:pt>
                <c:pt idx="9">
                  <c:v>0.50744885798847106</c:v>
                </c:pt>
                <c:pt idx="10">
                  <c:v>0.50435242974466998</c:v>
                </c:pt>
                <c:pt idx="11">
                  <c:v>0.50222216602150394</c:v>
                </c:pt>
                <c:pt idx="12">
                  <c:v>0.49698728000637898</c:v>
                </c:pt>
                <c:pt idx="13">
                  <c:v>0.492367231311096</c:v>
                </c:pt>
                <c:pt idx="14">
                  <c:v>0.48739929779394608</c:v>
                </c:pt>
                <c:pt idx="15">
                  <c:v>0.47980272255824502</c:v>
                </c:pt>
                <c:pt idx="16">
                  <c:v>0.47795894679068701</c:v>
                </c:pt>
                <c:pt idx="17">
                  <c:v>0.47628328223864203</c:v>
                </c:pt>
                <c:pt idx="18">
                  <c:v>0.47609856441334591</c:v>
                </c:pt>
                <c:pt idx="19">
                  <c:v>0.475261455067854</c:v>
                </c:pt>
                <c:pt idx="20">
                  <c:v>0.4747308779653131</c:v>
                </c:pt>
                <c:pt idx="21">
                  <c:v>0.47015903391040398</c:v>
                </c:pt>
                <c:pt idx="22">
                  <c:v>0.466983884490553</c:v>
                </c:pt>
                <c:pt idx="23">
                  <c:v>0.46671423215663699</c:v>
                </c:pt>
                <c:pt idx="24">
                  <c:v>0.46484874068531495</c:v>
                </c:pt>
                <c:pt idx="25">
                  <c:v>0.459007640748683</c:v>
                </c:pt>
                <c:pt idx="26">
                  <c:v>0.45447493764440311</c:v>
                </c:pt>
                <c:pt idx="27">
                  <c:v>0.45149449680507991</c:v>
                </c:pt>
                <c:pt idx="28">
                  <c:v>0.44710834622439799</c:v>
                </c:pt>
                <c:pt idx="29">
                  <c:v>0.44514268600864099</c:v>
                </c:pt>
                <c:pt idx="30">
                  <c:v>0.44279533265578402</c:v>
                </c:pt>
                <c:pt idx="31">
                  <c:v>0.43221996317407602</c:v>
                </c:pt>
                <c:pt idx="32">
                  <c:v>0.43031282898939088</c:v>
                </c:pt>
                <c:pt idx="33">
                  <c:v>0.42466380008651905</c:v>
                </c:pt>
                <c:pt idx="34">
                  <c:v>0.42263487199584299</c:v>
                </c:pt>
                <c:pt idx="35">
                  <c:v>0.39896507042450097</c:v>
                </c:pt>
                <c:pt idx="36">
                  <c:v>0.39247188244331399</c:v>
                </c:pt>
                <c:pt idx="37">
                  <c:v>0.34931404066322302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'Ark1'!$M$1</c:f>
              <c:strCache>
                <c:ptCount val="1"/>
                <c:pt idx="0">
                  <c:v>12.Det er viktig for meg at min kommune bidrar til å redusere klimagassutslippene i Norge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Trondheim</c:v>
                </c:pt>
                <c:pt idx="1">
                  <c:v>Malvik</c:v>
                </c:pt>
                <c:pt idx="2">
                  <c:v>Levanger</c:v>
                </c:pt>
                <c:pt idx="3">
                  <c:v>Flatanger</c:v>
                </c:pt>
                <c:pt idx="4">
                  <c:v>Røros</c:v>
                </c:pt>
                <c:pt idx="5">
                  <c:v>Inderøy</c:v>
                </c:pt>
                <c:pt idx="6">
                  <c:v>Stjørdal</c:v>
                </c:pt>
                <c:pt idx="7">
                  <c:v>Oppdal</c:v>
                </c:pt>
                <c:pt idx="8">
                  <c:v>Namsos</c:v>
                </c:pt>
                <c:pt idx="9">
                  <c:v>Frosta</c:v>
                </c:pt>
                <c:pt idx="10">
                  <c:v>Heim</c:v>
                </c:pt>
                <c:pt idx="11">
                  <c:v>Overhalla</c:v>
                </c:pt>
                <c:pt idx="12">
                  <c:v>Grong</c:v>
                </c:pt>
                <c:pt idx="13">
                  <c:v>Rindal</c:v>
                </c:pt>
                <c:pt idx="14">
                  <c:v>Nærøysund</c:v>
                </c:pt>
                <c:pt idx="15">
                  <c:v>Orkland</c:v>
                </c:pt>
                <c:pt idx="16">
                  <c:v>Skaun</c:v>
                </c:pt>
                <c:pt idx="17">
                  <c:v>Ørland</c:v>
                </c:pt>
                <c:pt idx="18">
                  <c:v>Høylandet</c:v>
                </c:pt>
                <c:pt idx="19">
                  <c:v>Frøya</c:v>
                </c:pt>
                <c:pt idx="20">
                  <c:v>Steinkjer</c:v>
                </c:pt>
                <c:pt idx="21">
                  <c:v>Melhus</c:v>
                </c:pt>
                <c:pt idx="22">
                  <c:v>Osen</c:v>
                </c:pt>
                <c:pt idx="23">
                  <c:v>Rennebu</c:v>
                </c:pt>
                <c:pt idx="24">
                  <c:v>Verdal</c:v>
                </c:pt>
                <c:pt idx="25">
                  <c:v>Indre Fosen</c:v>
                </c:pt>
                <c:pt idx="26">
                  <c:v>Snåsa</c:v>
                </c:pt>
                <c:pt idx="27">
                  <c:v>Selbu</c:v>
                </c:pt>
                <c:pt idx="28">
                  <c:v>Åfjord</c:v>
                </c:pt>
                <c:pt idx="29">
                  <c:v>Lierne</c:v>
                </c:pt>
                <c:pt idx="30">
                  <c:v>Røyrvik</c:v>
                </c:pt>
                <c:pt idx="31">
                  <c:v>Holtålen</c:v>
                </c:pt>
                <c:pt idx="32">
                  <c:v>Meråker</c:v>
                </c:pt>
                <c:pt idx="33">
                  <c:v>Hitra</c:v>
                </c:pt>
                <c:pt idx="34">
                  <c:v>Midtre Gauldal</c:v>
                </c:pt>
                <c:pt idx="35">
                  <c:v>Namsskogan</c:v>
                </c:pt>
                <c:pt idx="36">
                  <c:v>Leka</c:v>
                </c:pt>
                <c:pt idx="37">
                  <c:v>Tydal</c:v>
                </c:pt>
              </c:strCache>
            </c:strRef>
          </c:cat>
          <c:val>
            <c:numRef>
              <c:f>'Ark1'!$M$2:$M$39</c:f>
              <c:numCache>
                <c:formatCode>0%</c:formatCode>
                <c:ptCount val="38"/>
                <c:pt idx="0">
                  <c:v>0.74876866698574507</c:v>
                </c:pt>
                <c:pt idx="1">
                  <c:v>0.70009727756434503</c:v>
                </c:pt>
                <c:pt idx="2">
                  <c:v>0.65908085954979601</c:v>
                </c:pt>
                <c:pt idx="3">
                  <c:v>0.65457249671432804</c:v>
                </c:pt>
                <c:pt idx="4">
                  <c:v>0.6530495618297989</c:v>
                </c:pt>
                <c:pt idx="5">
                  <c:v>0.64649300344265404</c:v>
                </c:pt>
                <c:pt idx="6">
                  <c:v>0.61926982131424302</c:v>
                </c:pt>
                <c:pt idx="7">
                  <c:v>0.61847485744002095</c:v>
                </c:pt>
                <c:pt idx="8">
                  <c:v>0.61521675937752496</c:v>
                </c:pt>
                <c:pt idx="9">
                  <c:v>0.61350522515995098</c:v>
                </c:pt>
                <c:pt idx="10">
                  <c:v>0.60077529211675296</c:v>
                </c:pt>
                <c:pt idx="11">
                  <c:v>0.59097526597498995</c:v>
                </c:pt>
                <c:pt idx="12">
                  <c:v>0.58997156346965496</c:v>
                </c:pt>
                <c:pt idx="13">
                  <c:v>0.57695396684915001</c:v>
                </c:pt>
                <c:pt idx="14">
                  <c:v>0.57174623262501101</c:v>
                </c:pt>
                <c:pt idx="15">
                  <c:v>0.57013426960471003</c:v>
                </c:pt>
                <c:pt idx="16">
                  <c:v>0.56628008177893796</c:v>
                </c:pt>
                <c:pt idx="17">
                  <c:v>0.56624998566664997</c:v>
                </c:pt>
                <c:pt idx="18">
                  <c:v>0.55620537353571797</c:v>
                </c:pt>
                <c:pt idx="19">
                  <c:v>0.55223669397435304</c:v>
                </c:pt>
                <c:pt idx="20">
                  <c:v>0.55129583615802202</c:v>
                </c:pt>
                <c:pt idx="21">
                  <c:v>0.54956056697800204</c:v>
                </c:pt>
                <c:pt idx="22">
                  <c:v>0.54731971592859896</c:v>
                </c:pt>
                <c:pt idx="23">
                  <c:v>0.54636674575531297</c:v>
                </c:pt>
                <c:pt idx="24">
                  <c:v>0.54608357517934702</c:v>
                </c:pt>
                <c:pt idx="25">
                  <c:v>0.54434473592347998</c:v>
                </c:pt>
                <c:pt idx="26">
                  <c:v>0.53434536992506099</c:v>
                </c:pt>
                <c:pt idx="27">
                  <c:v>0.531925893845826</c:v>
                </c:pt>
                <c:pt idx="28">
                  <c:v>0.51726065913257002</c:v>
                </c:pt>
                <c:pt idx="29">
                  <c:v>0.50831831630693902</c:v>
                </c:pt>
                <c:pt idx="30">
                  <c:v>0.50739934627480099</c:v>
                </c:pt>
                <c:pt idx="31">
                  <c:v>0.50420871739342599</c:v>
                </c:pt>
                <c:pt idx="32">
                  <c:v>0.49988147950142398</c:v>
                </c:pt>
                <c:pt idx="33">
                  <c:v>0.485103276769699</c:v>
                </c:pt>
                <c:pt idx="34">
                  <c:v>0.48202160534494198</c:v>
                </c:pt>
                <c:pt idx="35">
                  <c:v>0.45954105212812002</c:v>
                </c:pt>
                <c:pt idx="36">
                  <c:v>0.40365702632149408</c:v>
                </c:pt>
                <c:pt idx="37">
                  <c:v>0.35854376029365498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'Ark1'!$N$1</c:f>
              <c:strCache>
                <c:ptCount val="1"/>
                <c:pt idx="0">
                  <c:v>13.Kommunen informerer innbyggerne på en enkel og forståelig måte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Høylandet</c:v>
                </c:pt>
                <c:pt idx="1">
                  <c:v>Holtålen</c:v>
                </c:pt>
                <c:pt idx="2">
                  <c:v>Lierne</c:v>
                </c:pt>
                <c:pt idx="3">
                  <c:v>Rindal</c:v>
                </c:pt>
                <c:pt idx="4">
                  <c:v>Overhalla</c:v>
                </c:pt>
                <c:pt idx="5">
                  <c:v>Flatanger</c:v>
                </c:pt>
                <c:pt idx="6">
                  <c:v>Rennebu</c:v>
                </c:pt>
                <c:pt idx="7">
                  <c:v>Inderøy</c:v>
                </c:pt>
                <c:pt idx="8">
                  <c:v>Snåsa</c:v>
                </c:pt>
                <c:pt idx="9">
                  <c:v>Heim</c:v>
                </c:pt>
                <c:pt idx="10">
                  <c:v>Røros</c:v>
                </c:pt>
                <c:pt idx="11">
                  <c:v>Åfjord</c:v>
                </c:pt>
                <c:pt idx="12">
                  <c:v>Oppdal</c:v>
                </c:pt>
                <c:pt idx="13">
                  <c:v>Stjørdal</c:v>
                </c:pt>
                <c:pt idx="14">
                  <c:v>Frosta</c:v>
                </c:pt>
                <c:pt idx="15">
                  <c:v>Grong</c:v>
                </c:pt>
                <c:pt idx="16">
                  <c:v>Skaun</c:v>
                </c:pt>
                <c:pt idx="17">
                  <c:v>Levanger</c:v>
                </c:pt>
                <c:pt idx="18">
                  <c:v>Frøya</c:v>
                </c:pt>
                <c:pt idx="19">
                  <c:v>Selbu</c:v>
                </c:pt>
                <c:pt idx="20">
                  <c:v>Orkland</c:v>
                </c:pt>
                <c:pt idx="21">
                  <c:v>Hitra</c:v>
                </c:pt>
                <c:pt idx="22">
                  <c:v>Namsos</c:v>
                </c:pt>
                <c:pt idx="23">
                  <c:v>Trondheim</c:v>
                </c:pt>
                <c:pt idx="24">
                  <c:v>Røyrvik</c:v>
                </c:pt>
                <c:pt idx="25">
                  <c:v>Verdal</c:v>
                </c:pt>
                <c:pt idx="26">
                  <c:v>Malvik</c:v>
                </c:pt>
                <c:pt idx="27">
                  <c:v>Nærøysund</c:v>
                </c:pt>
                <c:pt idx="28">
                  <c:v>Tydal</c:v>
                </c:pt>
                <c:pt idx="29">
                  <c:v>Meråker</c:v>
                </c:pt>
                <c:pt idx="30">
                  <c:v>Steinkjer</c:v>
                </c:pt>
                <c:pt idx="31">
                  <c:v>Namsskogan</c:v>
                </c:pt>
                <c:pt idx="32">
                  <c:v>Melhus</c:v>
                </c:pt>
                <c:pt idx="33">
                  <c:v>Indre Fosen</c:v>
                </c:pt>
                <c:pt idx="34">
                  <c:v>Osen</c:v>
                </c:pt>
                <c:pt idx="35">
                  <c:v>Leka</c:v>
                </c:pt>
                <c:pt idx="36">
                  <c:v>Ørland</c:v>
                </c:pt>
                <c:pt idx="37">
                  <c:v>Midtre Gauldal</c:v>
                </c:pt>
              </c:strCache>
            </c:strRef>
          </c:cat>
          <c:val>
            <c:numRef>
              <c:f>'Ark1'!$N$2:$N$39</c:f>
              <c:numCache>
                <c:formatCode>0%</c:formatCode>
                <c:ptCount val="38"/>
                <c:pt idx="0">
                  <c:v>0.78268878903299788</c:v>
                </c:pt>
                <c:pt idx="1">
                  <c:v>0.71681347197513101</c:v>
                </c:pt>
                <c:pt idx="2">
                  <c:v>0.68612486652872395</c:v>
                </c:pt>
                <c:pt idx="3">
                  <c:v>0.65992932384915604</c:v>
                </c:pt>
                <c:pt idx="4">
                  <c:v>0.65653311255485503</c:v>
                </c:pt>
                <c:pt idx="5">
                  <c:v>0.653504176078744</c:v>
                </c:pt>
                <c:pt idx="6">
                  <c:v>0.64915096742892009</c:v>
                </c:pt>
                <c:pt idx="7">
                  <c:v>0.64846223566003702</c:v>
                </c:pt>
                <c:pt idx="8">
                  <c:v>0.63810946027994397</c:v>
                </c:pt>
                <c:pt idx="9">
                  <c:v>0.58889974068286399</c:v>
                </c:pt>
                <c:pt idx="10">
                  <c:v>0.58773545633525304</c:v>
                </c:pt>
                <c:pt idx="11">
                  <c:v>0.58728836975758403</c:v>
                </c:pt>
                <c:pt idx="12">
                  <c:v>0.586817236004053</c:v>
                </c:pt>
                <c:pt idx="13">
                  <c:v>0.57090416214648898</c:v>
                </c:pt>
                <c:pt idx="14">
                  <c:v>0.56453056900830001</c:v>
                </c:pt>
                <c:pt idx="15">
                  <c:v>0.55715749385962099</c:v>
                </c:pt>
                <c:pt idx="16">
                  <c:v>0.54764668351603607</c:v>
                </c:pt>
                <c:pt idx="17">
                  <c:v>0.53691277773062196</c:v>
                </c:pt>
                <c:pt idx="18">
                  <c:v>0.52932989857002499</c:v>
                </c:pt>
                <c:pt idx="19">
                  <c:v>0.52609335705402205</c:v>
                </c:pt>
                <c:pt idx="20">
                  <c:v>0.52478596180549308</c:v>
                </c:pt>
                <c:pt idx="21">
                  <c:v>0.52184653029185302</c:v>
                </c:pt>
                <c:pt idx="22">
                  <c:v>0.50704503017774494</c:v>
                </c:pt>
                <c:pt idx="23">
                  <c:v>0.486697731592028</c:v>
                </c:pt>
                <c:pt idx="24">
                  <c:v>0.48633070822292096</c:v>
                </c:pt>
                <c:pt idx="25">
                  <c:v>0.47666640254519499</c:v>
                </c:pt>
                <c:pt idx="26">
                  <c:v>0.47362287677645099</c:v>
                </c:pt>
                <c:pt idx="27">
                  <c:v>0.47032410270825503</c:v>
                </c:pt>
                <c:pt idx="28">
                  <c:v>0.46599548178160705</c:v>
                </c:pt>
                <c:pt idx="29">
                  <c:v>0.44747615798395202</c:v>
                </c:pt>
                <c:pt idx="30">
                  <c:v>0.439332207829287</c:v>
                </c:pt>
                <c:pt idx="31">
                  <c:v>0.43760395384180911</c:v>
                </c:pt>
                <c:pt idx="32">
                  <c:v>0.437039756556731</c:v>
                </c:pt>
                <c:pt idx="33">
                  <c:v>0.41930458462477704</c:v>
                </c:pt>
                <c:pt idx="34">
                  <c:v>0.39853405585379198</c:v>
                </c:pt>
                <c:pt idx="35">
                  <c:v>0.39372889397273098</c:v>
                </c:pt>
                <c:pt idx="36">
                  <c:v>0.39121331640741902</c:v>
                </c:pt>
                <c:pt idx="37">
                  <c:v>0.37518692105831197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'Ark1'!$O$1</c:f>
              <c:strCache>
                <c:ptCount val="1"/>
                <c:pt idx="0">
                  <c:v>14.Kommunen bruker ressursene (tid og penger) på en god måte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Flatanger</c:v>
                </c:pt>
                <c:pt idx="1">
                  <c:v>Lierne</c:v>
                </c:pt>
                <c:pt idx="2">
                  <c:v>Høylandet</c:v>
                </c:pt>
                <c:pt idx="3">
                  <c:v>Overhalla</c:v>
                </c:pt>
                <c:pt idx="4">
                  <c:v>Selbu</c:v>
                </c:pt>
                <c:pt idx="5">
                  <c:v>Grong</c:v>
                </c:pt>
                <c:pt idx="6">
                  <c:v>Frøya</c:v>
                </c:pt>
                <c:pt idx="7">
                  <c:v>Holtålen</c:v>
                </c:pt>
                <c:pt idx="8">
                  <c:v>Rennebu</c:v>
                </c:pt>
                <c:pt idx="9">
                  <c:v>Rindal</c:v>
                </c:pt>
                <c:pt idx="10">
                  <c:v>Snåsa</c:v>
                </c:pt>
                <c:pt idx="11">
                  <c:v>Åfjord</c:v>
                </c:pt>
                <c:pt idx="12">
                  <c:v>Oppdal</c:v>
                </c:pt>
                <c:pt idx="13">
                  <c:v>Tydal</c:v>
                </c:pt>
                <c:pt idx="14">
                  <c:v>Inderøy</c:v>
                </c:pt>
                <c:pt idx="15">
                  <c:v>Heim</c:v>
                </c:pt>
                <c:pt idx="16">
                  <c:v>Stjørdal</c:v>
                </c:pt>
                <c:pt idx="17">
                  <c:v>Røros</c:v>
                </c:pt>
                <c:pt idx="18">
                  <c:v>Skaun</c:v>
                </c:pt>
                <c:pt idx="19">
                  <c:v>Namsskogan</c:v>
                </c:pt>
                <c:pt idx="20">
                  <c:v>Orkland</c:v>
                </c:pt>
                <c:pt idx="21">
                  <c:v>Frosta</c:v>
                </c:pt>
                <c:pt idx="22">
                  <c:v>Hitra</c:v>
                </c:pt>
                <c:pt idx="23">
                  <c:v>Trondheim</c:v>
                </c:pt>
                <c:pt idx="24">
                  <c:v>Røyrvik</c:v>
                </c:pt>
                <c:pt idx="25">
                  <c:v>Malvik</c:v>
                </c:pt>
                <c:pt idx="26">
                  <c:v>Osen</c:v>
                </c:pt>
                <c:pt idx="27">
                  <c:v>Meråker</c:v>
                </c:pt>
                <c:pt idx="28">
                  <c:v>Levanger</c:v>
                </c:pt>
                <c:pt idx="29">
                  <c:v>Melhus</c:v>
                </c:pt>
                <c:pt idx="30">
                  <c:v>Verdal</c:v>
                </c:pt>
                <c:pt idx="31">
                  <c:v>Nærøysund</c:v>
                </c:pt>
                <c:pt idx="32">
                  <c:v>Namsos</c:v>
                </c:pt>
                <c:pt idx="33">
                  <c:v>Leka</c:v>
                </c:pt>
                <c:pt idx="34">
                  <c:v>Ørland</c:v>
                </c:pt>
                <c:pt idx="35">
                  <c:v>Steinkjer</c:v>
                </c:pt>
                <c:pt idx="36">
                  <c:v>Indre Fosen</c:v>
                </c:pt>
                <c:pt idx="37">
                  <c:v>Midtre Gauldal</c:v>
                </c:pt>
              </c:strCache>
            </c:strRef>
          </c:cat>
          <c:val>
            <c:numRef>
              <c:f>'Ark1'!$O$2:$O$39</c:f>
              <c:numCache>
                <c:formatCode>0%</c:formatCode>
                <c:ptCount val="38"/>
                <c:pt idx="0">
                  <c:v>0.60639384220103398</c:v>
                </c:pt>
                <c:pt idx="1">
                  <c:v>0.60140707698975704</c:v>
                </c:pt>
                <c:pt idx="2">
                  <c:v>0.55777598217767899</c:v>
                </c:pt>
                <c:pt idx="3">
                  <c:v>0.52270333059530705</c:v>
                </c:pt>
                <c:pt idx="4">
                  <c:v>0.51682835309413699</c:v>
                </c:pt>
                <c:pt idx="5">
                  <c:v>0.44779468014120505</c:v>
                </c:pt>
                <c:pt idx="6">
                  <c:v>0.441361862145558</c:v>
                </c:pt>
                <c:pt idx="7">
                  <c:v>0.439339475156723</c:v>
                </c:pt>
                <c:pt idx="8">
                  <c:v>0.43836520722892203</c:v>
                </c:pt>
                <c:pt idx="9">
                  <c:v>0.43221570591080011</c:v>
                </c:pt>
                <c:pt idx="10">
                  <c:v>0.42859096343491798</c:v>
                </c:pt>
                <c:pt idx="11">
                  <c:v>0.42181325336404496</c:v>
                </c:pt>
                <c:pt idx="12">
                  <c:v>0.41361179772658102</c:v>
                </c:pt>
                <c:pt idx="13">
                  <c:v>0.40920093124491302</c:v>
                </c:pt>
                <c:pt idx="14">
                  <c:v>0.39398657705015699</c:v>
                </c:pt>
                <c:pt idx="15">
                  <c:v>0.38887357721348997</c:v>
                </c:pt>
                <c:pt idx="16">
                  <c:v>0.37053347786978696</c:v>
                </c:pt>
                <c:pt idx="17">
                  <c:v>0.36437404537398899</c:v>
                </c:pt>
                <c:pt idx="18">
                  <c:v>0.36069116734747503</c:v>
                </c:pt>
                <c:pt idx="19">
                  <c:v>0.35946185745305104</c:v>
                </c:pt>
                <c:pt idx="20">
                  <c:v>0.35685414857594205</c:v>
                </c:pt>
                <c:pt idx="21">
                  <c:v>0.35552923444595003</c:v>
                </c:pt>
                <c:pt idx="22">
                  <c:v>0.34357572298369399</c:v>
                </c:pt>
                <c:pt idx="23">
                  <c:v>0.34190690724084499</c:v>
                </c:pt>
                <c:pt idx="24">
                  <c:v>0.32511953765880897</c:v>
                </c:pt>
                <c:pt idx="25">
                  <c:v>0.317431645865413</c:v>
                </c:pt>
                <c:pt idx="26">
                  <c:v>0.31045547159895198</c:v>
                </c:pt>
                <c:pt idx="27">
                  <c:v>0.29596081871447699</c:v>
                </c:pt>
                <c:pt idx="28">
                  <c:v>0.29302148393390398</c:v>
                </c:pt>
                <c:pt idx="29">
                  <c:v>0.28177056080527801</c:v>
                </c:pt>
                <c:pt idx="30">
                  <c:v>0.26960709260805599</c:v>
                </c:pt>
                <c:pt idx="31">
                  <c:v>0.26762511175279302</c:v>
                </c:pt>
                <c:pt idx="32">
                  <c:v>0.25153731632523302</c:v>
                </c:pt>
                <c:pt idx="33">
                  <c:v>0.24137972695167101</c:v>
                </c:pt>
                <c:pt idx="34">
                  <c:v>0.228326468269787</c:v>
                </c:pt>
                <c:pt idx="35">
                  <c:v>0.22131176948320899</c:v>
                </c:pt>
                <c:pt idx="36">
                  <c:v>0.19546233959860396</c:v>
                </c:pt>
                <c:pt idx="37">
                  <c:v>0.18749240393937999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'Ark1'!$P$1</c:f>
              <c:strCache>
                <c:ptCount val="1"/>
                <c:pt idx="0">
                  <c:v>15.Jeg har tillitt til kommunepolitikerne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Lierne</c:v>
                </c:pt>
                <c:pt idx="1">
                  <c:v>Høylandet</c:v>
                </c:pt>
                <c:pt idx="2">
                  <c:v>Grong</c:v>
                </c:pt>
                <c:pt idx="3">
                  <c:v>Overhalla</c:v>
                </c:pt>
                <c:pt idx="4">
                  <c:v>Flatanger</c:v>
                </c:pt>
                <c:pt idx="5">
                  <c:v>Rindal</c:v>
                </c:pt>
                <c:pt idx="6">
                  <c:v>Holtålen</c:v>
                </c:pt>
                <c:pt idx="7">
                  <c:v>Selbu</c:v>
                </c:pt>
                <c:pt idx="8">
                  <c:v>Røros</c:v>
                </c:pt>
                <c:pt idx="9">
                  <c:v>Snåsa</c:v>
                </c:pt>
                <c:pt idx="10">
                  <c:v>Tydal</c:v>
                </c:pt>
                <c:pt idx="11">
                  <c:v>Frosta</c:v>
                </c:pt>
                <c:pt idx="12">
                  <c:v>Åfjord</c:v>
                </c:pt>
                <c:pt idx="13">
                  <c:v>Rennebu</c:v>
                </c:pt>
                <c:pt idx="14">
                  <c:v>Frøya</c:v>
                </c:pt>
                <c:pt idx="15">
                  <c:v>Inderøy</c:v>
                </c:pt>
                <c:pt idx="16">
                  <c:v>Røyrvik</c:v>
                </c:pt>
                <c:pt idx="17">
                  <c:v>Stjørdal</c:v>
                </c:pt>
                <c:pt idx="18">
                  <c:v>Osen</c:v>
                </c:pt>
                <c:pt idx="19">
                  <c:v>Heim</c:v>
                </c:pt>
                <c:pt idx="20">
                  <c:v>Levanger</c:v>
                </c:pt>
                <c:pt idx="21">
                  <c:v>Oppdal</c:v>
                </c:pt>
                <c:pt idx="22">
                  <c:v>Namsskogan</c:v>
                </c:pt>
                <c:pt idx="23">
                  <c:v>Skaun</c:v>
                </c:pt>
                <c:pt idx="24">
                  <c:v>Orkland</c:v>
                </c:pt>
                <c:pt idx="25">
                  <c:v>Meråker</c:v>
                </c:pt>
                <c:pt idx="26">
                  <c:v>Trondheim</c:v>
                </c:pt>
                <c:pt idx="27">
                  <c:v>Hitra</c:v>
                </c:pt>
                <c:pt idx="28">
                  <c:v>Malvik</c:v>
                </c:pt>
                <c:pt idx="29">
                  <c:v>Namsos</c:v>
                </c:pt>
                <c:pt idx="30">
                  <c:v>Verdal</c:v>
                </c:pt>
                <c:pt idx="31">
                  <c:v>Nærøysund</c:v>
                </c:pt>
                <c:pt idx="32">
                  <c:v>Melhus</c:v>
                </c:pt>
                <c:pt idx="33">
                  <c:v>Steinkjer</c:v>
                </c:pt>
                <c:pt idx="34">
                  <c:v>Ørland</c:v>
                </c:pt>
                <c:pt idx="35">
                  <c:v>Leka</c:v>
                </c:pt>
                <c:pt idx="36">
                  <c:v>Midtre Gauldal</c:v>
                </c:pt>
                <c:pt idx="37">
                  <c:v>Indre Fosen</c:v>
                </c:pt>
              </c:strCache>
            </c:strRef>
          </c:cat>
          <c:val>
            <c:numRef>
              <c:f>'Ark1'!$P$2:$P$39</c:f>
              <c:numCache>
                <c:formatCode>0%</c:formatCode>
                <c:ptCount val="38"/>
                <c:pt idx="0">
                  <c:v>0.77395053919052204</c:v>
                </c:pt>
                <c:pt idx="1">
                  <c:v>0.73861488661105201</c:v>
                </c:pt>
                <c:pt idx="2">
                  <c:v>0.65113037795425099</c:v>
                </c:pt>
                <c:pt idx="3">
                  <c:v>0.63472179706242893</c:v>
                </c:pt>
                <c:pt idx="4">
                  <c:v>0.61775750645092897</c:v>
                </c:pt>
                <c:pt idx="5">
                  <c:v>0.61608554045502895</c:v>
                </c:pt>
                <c:pt idx="6">
                  <c:v>0.60961052251916203</c:v>
                </c:pt>
                <c:pt idx="7">
                  <c:v>0.58476529343128592</c:v>
                </c:pt>
                <c:pt idx="8">
                  <c:v>0.55180912944888405</c:v>
                </c:pt>
                <c:pt idx="9">
                  <c:v>0.54806700695092903</c:v>
                </c:pt>
                <c:pt idx="10">
                  <c:v>0.53724080019098208</c:v>
                </c:pt>
                <c:pt idx="11">
                  <c:v>0.53417068406548207</c:v>
                </c:pt>
                <c:pt idx="12">
                  <c:v>0.52974707864845605</c:v>
                </c:pt>
                <c:pt idx="13">
                  <c:v>0.52340337297813</c:v>
                </c:pt>
                <c:pt idx="14">
                  <c:v>0.51031423855412394</c:v>
                </c:pt>
                <c:pt idx="15">
                  <c:v>0.50870390797303999</c:v>
                </c:pt>
                <c:pt idx="16">
                  <c:v>0.48476616098098901</c:v>
                </c:pt>
                <c:pt idx="17">
                  <c:v>0.46819162258125802</c:v>
                </c:pt>
                <c:pt idx="18">
                  <c:v>0.45253725789049704</c:v>
                </c:pt>
                <c:pt idx="19">
                  <c:v>0.45069068799103001</c:v>
                </c:pt>
                <c:pt idx="20">
                  <c:v>0.44580239228408097</c:v>
                </c:pt>
                <c:pt idx="21">
                  <c:v>0.443557657541433</c:v>
                </c:pt>
                <c:pt idx="22">
                  <c:v>0.438051914968834</c:v>
                </c:pt>
                <c:pt idx="23">
                  <c:v>0.4339063547975649</c:v>
                </c:pt>
                <c:pt idx="24">
                  <c:v>0.40324309843961609</c:v>
                </c:pt>
                <c:pt idx="25">
                  <c:v>0.39811815732691697</c:v>
                </c:pt>
                <c:pt idx="26">
                  <c:v>0.39587020052059402</c:v>
                </c:pt>
                <c:pt idx="27">
                  <c:v>0.3888781958142799</c:v>
                </c:pt>
                <c:pt idx="28">
                  <c:v>0.38287061670826</c:v>
                </c:pt>
                <c:pt idx="29">
                  <c:v>0.36732871444728699</c:v>
                </c:pt>
                <c:pt idx="30">
                  <c:v>0.34984892571397302</c:v>
                </c:pt>
                <c:pt idx="31">
                  <c:v>0.34369646601215498</c:v>
                </c:pt>
                <c:pt idx="32">
                  <c:v>0.31731163984398902</c:v>
                </c:pt>
                <c:pt idx="33">
                  <c:v>0.31127755682124397</c:v>
                </c:pt>
                <c:pt idx="34">
                  <c:v>0.28366594500416498</c:v>
                </c:pt>
                <c:pt idx="35">
                  <c:v>0.27324173870801199</c:v>
                </c:pt>
                <c:pt idx="36">
                  <c:v>0.26694537393557599</c:v>
                </c:pt>
                <c:pt idx="37">
                  <c:v>0.26475391226889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'Ark1'!$Q$1</c:f>
              <c:strCache>
                <c:ptCount val="1"/>
                <c:pt idx="0">
                  <c:v>16.Jeg kjenner ikke til barn og unge i min kommune som er forhindret fra å delta på fritidsaktiviteter på grunn av økonomi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Tydal</c:v>
                </c:pt>
                <c:pt idx="1">
                  <c:v>Røyrvik</c:v>
                </c:pt>
                <c:pt idx="2">
                  <c:v>Lierne</c:v>
                </c:pt>
                <c:pt idx="3">
                  <c:v>Flatanger</c:v>
                </c:pt>
                <c:pt idx="4">
                  <c:v>Høylandet</c:v>
                </c:pt>
                <c:pt idx="5">
                  <c:v>Osen</c:v>
                </c:pt>
                <c:pt idx="6">
                  <c:v>Rindal</c:v>
                </c:pt>
                <c:pt idx="7">
                  <c:v>Rennebu</c:v>
                </c:pt>
                <c:pt idx="8">
                  <c:v>Holtålen</c:v>
                </c:pt>
                <c:pt idx="9">
                  <c:v>Selbu</c:v>
                </c:pt>
                <c:pt idx="10">
                  <c:v>Leka</c:v>
                </c:pt>
                <c:pt idx="11">
                  <c:v>Snåsa</c:v>
                </c:pt>
                <c:pt idx="12">
                  <c:v>Åfjord</c:v>
                </c:pt>
                <c:pt idx="13">
                  <c:v>Frosta</c:v>
                </c:pt>
                <c:pt idx="14">
                  <c:v>Grong</c:v>
                </c:pt>
                <c:pt idx="15">
                  <c:v>Namsskogan</c:v>
                </c:pt>
                <c:pt idx="16">
                  <c:v>Frøya</c:v>
                </c:pt>
                <c:pt idx="17">
                  <c:v>Heim</c:v>
                </c:pt>
                <c:pt idx="18">
                  <c:v>Oppdal</c:v>
                </c:pt>
                <c:pt idx="19">
                  <c:v>Overhalla</c:v>
                </c:pt>
                <c:pt idx="20">
                  <c:v>Røros</c:v>
                </c:pt>
                <c:pt idx="21">
                  <c:v>Skaun</c:v>
                </c:pt>
                <c:pt idx="22">
                  <c:v>Levanger</c:v>
                </c:pt>
                <c:pt idx="23">
                  <c:v>Midtre Gauldal</c:v>
                </c:pt>
                <c:pt idx="24">
                  <c:v>Hitra</c:v>
                </c:pt>
                <c:pt idx="25">
                  <c:v>Malvik</c:v>
                </c:pt>
                <c:pt idx="26">
                  <c:v>Inderøy</c:v>
                </c:pt>
                <c:pt idx="27">
                  <c:v>Indre Fosen</c:v>
                </c:pt>
                <c:pt idx="28">
                  <c:v>Orkland</c:v>
                </c:pt>
                <c:pt idx="29">
                  <c:v>Namsos</c:v>
                </c:pt>
                <c:pt idx="30">
                  <c:v>Stjørdal</c:v>
                </c:pt>
                <c:pt idx="31">
                  <c:v>Trondheim</c:v>
                </c:pt>
                <c:pt idx="32">
                  <c:v>Meråker</c:v>
                </c:pt>
                <c:pt idx="33">
                  <c:v>Verdal</c:v>
                </c:pt>
                <c:pt idx="34">
                  <c:v>Nærøysund</c:v>
                </c:pt>
                <c:pt idx="35">
                  <c:v>Ørland</c:v>
                </c:pt>
                <c:pt idx="36">
                  <c:v>Melhus</c:v>
                </c:pt>
                <c:pt idx="37">
                  <c:v>Steinkjer</c:v>
                </c:pt>
              </c:strCache>
            </c:strRef>
          </c:cat>
          <c:val>
            <c:numRef>
              <c:f>'Ark1'!$Q$2:$Q$39</c:f>
              <c:numCache>
                <c:formatCode>0%</c:formatCode>
                <c:ptCount val="38"/>
                <c:pt idx="0">
                  <c:v>0.64511043554861003</c:v>
                </c:pt>
                <c:pt idx="1">
                  <c:v>0.64140156454724107</c:v>
                </c:pt>
                <c:pt idx="2">
                  <c:v>0.61532751857567902</c:v>
                </c:pt>
                <c:pt idx="3">
                  <c:v>0.60111408112157294</c:v>
                </c:pt>
                <c:pt idx="4">
                  <c:v>0.57461995394180898</c:v>
                </c:pt>
                <c:pt idx="5">
                  <c:v>0.55627045211895698</c:v>
                </c:pt>
                <c:pt idx="6">
                  <c:v>0.53872282203132105</c:v>
                </c:pt>
                <c:pt idx="7">
                  <c:v>0.51451403657793693</c:v>
                </c:pt>
                <c:pt idx="8">
                  <c:v>0.51400336516953704</c:v>
                </c:pt>
                <c:pt idx="9">
                  <c:v>0.48194046153175302</c:v>
                </c:pt>
                <c:pt idx="10">
                  <c:v>0.47645737696099899</c:v>
                </c:pt>
                <c:pt idx="11">
                  <c:v>0.46158256947422899</c:v>
                </c:pt>
                <c:pt idx="12">
                  <c:v>0.44120157944620098</c:v>
                </c:pt>
                <c:pt idx="13">
                  <c:v>0.43314645625478698</c:v>
                </c:pt>
                <c:pt idx="14">
                  <c:v>0.43187897754717097</c:v>
                </c:pt>
                <c:pt idx="15">
                  <c:v>0.42815691289798891</c:v>
                </c:pt>
                <c:pt idx="16">
                  <c:v>0.42764207366379808</c:v>
                </c:pt>
                <c:pt idx="17">
                  <c:v>0.41984859272121594</c:v>
                </c:pt>
                <c:pt idx="18">
                  <c:v>0.41902060686760401</c:v>
                </c:pt>
                <c:pt idx="19">
                  <c:v>0.41587710644689602</c:v>
                </c:pt>
                <c:pt idx="20">
                  <c:v>0.414828294679981</c:v>
                </c:pt>
                <c:pt idx="21">
                  <c:v>0.41156881045491189</c:v>
                </c:pt>
                <c:pt idx="22">
                  <c:v>0.40050339829248</c:v>
                </c:pt>
                <c:pt idx="23">
                  <c:v>0.399260958993642</c:v>
                </c:pt>
                <c:pt idx="24">
                  <c:v>0.39715844647409998</c:v>
                </c:pt>
                <c:pt idx="25">
                  <c:v>0.39355653416206304</c:v>
                </c:pt>
                <c:pt idx="26">
                  <c:v>0.37906572081545098</c:v>
                </c:pt>
                <c:pt idx="27">
                  <c:v>0.37266831905047504</c:v>
                </c:pt>
                <c:pt idx="28">
                  <c:v>0.36985965748631999</c:v>
                </c:pt>
                <c:pt idx="29">
                  <c:v>0.36573073182265198</c:v>
                </c:pt>
                <c:pt idx="30">
                  <c:v>0.36316201707610801</c:v>
                </c:pt>
                <c:pt idx="31">
                  <c:v>0.36224652576696897</c:v>
                </c:pt>
                <c:pt idx="32">
                  <c:v>0.34822607842349401</c:v>
                </c:pt>
                <c:pt idx="33">
                  <c:v>0.34327755595934301</c:v>
                </c:pt>
                <c:pt idx="34">
                  <c:v>0.34220323275838799</c:v>
                </c:pt>
                <c:pt idx="35">
                  <c:v>0.32032087981788299</c:v>
                </c:pt>
                <c:pt idx="36">
                  <c:v>0.318567170822743</c:v>
                </c:pt>
                <c:pt idx="37">
                  <c:v>0.29267223419486499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'Ark1'!$R$1</c:f>
              <c:strCache>
                <c:ptCount val="1"/>
                <c:pt idx="0">
                  <c:v>17.Jeg er trygg på at kommunen behandler alle grupper rettferdig, uavhengig av kjønn, funksjonsevne, etnisitet, religion, seksuell orientering o.l.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Høylandet</c:v>
                </c:pt>
                <c:pt idx="1">
                  <c:v>Lierne</c:v>
                </c:pt>
                <c:pt idx="2">
                  <c:v>Flatanger</c:v>
                </c:pt>
                <c:pt idx="3">
                  <c:v>Rindal</c:v>
                </c:pt>
                <c:pt idx="4">
                  <c:v>Overhalla</c:v>
                </c:pt>
                <c:pt idx="5">
                  <c:v>Holtålen</c:v>
                </c:pt>
                <c:pt idx="6">
                  <c:v>Grong</c:v>
                </c:pt>
                <c:pt idx="7">
                  <c:v>Heim</c:v>
                </c:pt>
                <c:pt idx="8">
                  <c:v>Selbu</c:v>
                </c:pt>
                <c:pt idx="9">
                  <c:v>Åfjord</c:v>
                </c:pt>
                <c:pt idx="10">
                  <c:v>Frøya</c:v>
                </c:pt>
                <c:pt idx="11">
                  <c:v>Tydal</c:v>
                </c:pt>
                <c:pt idx="12">
                  <c:v>Snåsa</c:v>
                </c:pt>
                <c:pt idx="13">
                  <c:v>Rennebu</c:v>
                </c:pt>
                <c:pt idx="14">
                  <c:v>Skaun</c:v>
                </c:pt>
                <c:pt idx="15">
                  <c:v>Røros</c:v>
                </c:pt>
                <c:pt idx="16">
                  <c:v>Inderøy</c:v>
                </c:pt>
                <c:pt idx="17">
                  <c:v>Røyrvik</c:v>
                </c:pt>
                <c:pt idx="18">
                  <c:v>Oppdal</c:v>
                </c:pt>
                <c:pt idx="19">
                  <c:v>Malvik</c:v>
                </c:pt>
                <c:pt idx="20">
                  <c:v>Stjørdal</c:v>
                </c:pt>
                <c:pt idx="21">
                  <c:v>Levanger</c:v>
                </c:pt>
                <c:pt idx="22">
                  <c:v>Meråker</c:v>
                </c:pt>
                <c:pt idx="23">
                  <c:v>Frosta</c:v>
                </c:pt>
                <c:pt idx="24">
                  <c:v>Orkland</c:v>
                </c:pt>
                <c:pt idx="25">
                  <c:v>Hitra</c:v>
                </c:pt>
                <c:pt idx="26">
                  <c:v>Trondheim</c:v>
                </c:pt>
                <c:pt idx="27">
                  <c:v>Namsos</c:v>
                </c:pt>
                <c:pt idx="28">
                  <c:v>Melhus</c:v>
                </c:pt>
                <c:pt idx="29">
                  <c:v>Namsskogan</c:v>
                </c:pt>
                <c:pt idx="30">
                  <c:v>Osen</c:v>
                </c:pt>
                <c:pt idx="31">
                  <c:v>Nærøysund</c:v>
                </c:pt>
                <c:pt idx="32">
                  <c:v>Indre Fosen</c:v>
                </c:pt>
                <c:pt idx="33">
                  <c:v>Steinkjer</c:v>
                </c:pt>
                <c:pt idx="34">
                  <c:v>Ørland</c:v>
                </c:pt>
                <c:pt idx="35">
                  <c:v>Verdal</c:v>
                </c:pt>
                <c:pt idx="36">
                  <c:v>Midtre Gauldal</c:v>
                </c:pt>
                <c:pt idx="37">
                  <c:v>Leka</c:v>
                </c:pt>
              </c:strCache>
            </c:strRef>
          </c:cat>
          <c:val>
            <c:numRef>
              <c:f>'Ark1'!$R$2:$R$39</c:f>
              <c:numCache>
                <c:formatCode>0%</c:formatCode>
                <c:ptCount val="38"/>
                <c:pt idx="0">
                  <c:v>0.77581544576272288</c:v>
                </c:pt>
                <c:pt idx="1">
                  <c:v>0.73351441938983797</c:v>
                </c:pt>
                <c:pt idx="2">
                  <c:v>0.72452082763291703</c:v>
                </c:pt>
                <c:pt idx="3">
                  <c:v>0.70443147525178307</c:v>
                </c:pt>
                <c:pt idx="4">
                  <c:v>0.68030597771544299</c:v>
                </c:pt>
                <c:pt idx="5">
                  <c:v>0.67601289975117596</c:v>
                </c:pt>
                <c:pt idx="6">
                  <c:v>0.66865724641209701</c:v>
                </c:pt>
                <c:pt idx="7">
                  <c:v>0.64956061186944003</c:v>
                </c:pt>
                <c:pt idx="8">
                  <c:v>0.64667600248525503</c:v>
                </c:pt>
                <c:pt idx="9">
                  <c:v>0.64387182201815907</c:v>
                </c:pt>
                <c:pt idx="10">
                  <c:v>0.63584750019585401</c:v>
                </c:pt>
                <c:pt idx="11">
                  <c:v>0.63352700571297293</c:v>
                </c:pt>
                <c:pt idx="12">
                  <c:v>0.63290177151274796</c:v>
                </c:pt>
                <c:pt idx="13">
                  <c:v>0.63039211382183202</c:v>
                </c:pt>
                <c:pt idx="14">
                  <c:v>0.62343948673291605</c:v>
                </c:pt>
                <c:pt idx="15">
                  <c:v>0.61545900048382296</c:v>
                </c:pt>
                <c:pt idx="16">
                  <c:v>0.61506567507703302</c:v>
                </c:pt>
                <c:pt idx="17">
                  <c:v>0.61035626940408205</c:v>
                </c:pt>
                <c:pt idx="18">
                  <c:v>0.60659529867526307</c:v>
                </c:pt>
                <c:pt idx="19">
                  <c:v>0.60202736033911997</c:v>
                </c:pt>
                <c:pt idx="20">
                  <c:v>0.57663703605210603</c:v>
                </c:pt>
                <c:pt idx="21">
                  <c:v>0.57437855214716693</c:v>
                </c:pt>
                <c:pt idx="22">
                  <c:v>0.56287985319506395</c:v>
                </c:pt>
                <c:pt idx="23">
                  <c:v>0.55677060111024901</c:v>
                </c:pt>
                <c:pt idx="24">
                  <c:v>0.55364916997199598</c:v>
                </c:pt>
                <c:pt idx="25">
                  <c:v>0.54534391050465403</c:v>
                </c:pt>
                <c:pt idx="26">
                  <c:v>0.54343067625423302</c:v>
                </c:pt>
                <c:pt idx="27">
                  <c:v>0.53404518984193805</c:v>
                </c:pt>
                <c:pt idx="28">
                  <c:v>0.52597980729357097</c:v>
                </c:pt>
                <c:pt idx="29">
                  <c:v>0.50838701068695002</c:v>
                </c:pt>
                <c:pt idx="30">
                  <c:v>0.49602127879622199</c:v>
                </c:pt>
                <c:pt idx="31">
                  <c:v>0.49425422380690398</c:v>
                </c:pt>
                <c:pt idx="32">
                  <c:v>0.47982200774794298</c:v>
                </c:pt>
                <c:pt idx="33">
                  <c:v>0.478923036467164</c:v>
                </c:pt>
                <c:pt idx="34">
                  <c:v>0.47421538716096895</c:v>
                </c:pt>
                <c:pt idx="35">
                  <c:v>0.46355831891379096</c:v>
                </c:pt>
                <c:pt idx="36">
                  <c:v>0.44655927318771199</c:v>
                </c:pt>
                <c:pt idx="37">
                  <c:v>0.37778454580753701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4626401371736788"/>
          <c:y val="4.9411436950889343E-2"/>
          <c:w val="0.43666840175041416"/>
          <c:h val="0.905823833776969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Effekt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B82-482B-818B-1E2BF1AF93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'Ark1'!$A$2:$A$7</c:f>
              <c:strCache>
                <c:ptCount val="6"/>
                <c:pt idx="0">
                  <c:v>Det er viktig for meg å engasjere meg i frivillig arbeid</c:v>
                </c:pt>
                <c:pt idx="1">
                  <c:v>Jeg har tillitt til kommunepolitikerne</c:v>
                </c:pt>
                <c:pt idx="2">
                  <c:v>Jeg er ikke bekymret for at min arbeidserfaring/kompetanse blir mindre relevant i framtiden</c:v>
                </c:pt>
                <c:pt idx="3">
                  <c:v>Vi må satse på bosetting i sentrale områder i min kommune, fremfor spredt bosetting</c:v>
                </c:pt>
                <c:pt idx="4">
                  <c:v>Hvordan vil du karakterisere jobbmulighetene i ditt nærområde</c:v>
                </c:pt>
                <c:pt idx="5">
                  <c:v>Jeg opplever at min kommune er god å vokse opp i</c:v>
                </c:pt>
              </c:strCache>
            </c:strRef>
          </c:cat>
          <c:val>
            <c:numRef>
              <c:f>'Ark1'!$B$2:$B$7</c:f>
              <c:numCache>
                <c:formatCode>0%</c:formatCode>
                <c:ptCount val="6"/>
                <c:pt idx="0">
                  <c:v>6.3745019920318738E-2</c:v>
                </c:pt>
                <c:pt idx="1">
                  <c:v>7.3705179282868544E-2</c:v>
                </c:pt>
                <c:pt idx="2">
                  <c:v>9.1633466135458183E-2</c:v>
                </c:pt>
                <c:pt idx="3">
                  <c:v>9.9601593625498031E-2</c:v>
                </c:pt>
                <c:pt idx="4">
                  <c:v>0.29880478087649409</c:v>
                </c:pt>
                <c:pt idx="5">
                  <c:v>0.37250996015936261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F-4AB7-81A2-E60E8669D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639284880"/>
        <c:axId val="639296880"/>
      </c:barChart>
      <c:catAx>
        <c:axId val="639284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9296880"/>
        <c:crosses val="autoZero"/>
        <c:auto val="1"/>
        <c:lblAlgn val="ctr"/>
        <c:lblOffset val="100"/>
        <c:noMultiLvlLbl val="0"/>
      </c:catAx>
      <c:valAx>
        <c:axId val="639296880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minorTickMark val="none"/>
        <c:tickLblPos val="nextTo"/>
        <c:crossAx val="639284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nb-N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Effekt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'Ark1'!$A$2:$A$11</c:f>
              <c:strCache>
                <c:ptCount val="10"/>
                <c:pt idx="0">
                  <c:v>Det er viktig for meg at min kommune bidrar til å redusere klimagassutslippene i Norge</c:v>
                </c:pt>
                <c:pt idx="1">
                  <c:v>Det er viktig for meg å engasjere meg i frivillig arbeid</c:v>
                </c:pt>
                <c:pt idx="2">
                  <c:v>Jeg er ikke bekymret for at min arbeidserfaring/kompetanse blir mindre relevant i framtiden</c:v>
                </c:pt>
                <c:pt idx="3">
                  <c:v>Jeg kjenner ikke til barn og unge i min kommune som er forhindret fra å delta på fritidsaktiviteter på grunn av økonomi</c:v>
                </c:pt>
                <c:pt idx="4">
                  <c:v>Hvordan vil du karakterisere jobbmulighetene i ditt nærområde</c:v>
                </c:pt>
                <c:pt idx="5">
                  <c:v>Kommunen bruker ressursene (tid og penger) på en god måte</c:v>
                </c:pt>
                <c:pt idx="6">
                  <c:v>Kommunen informerer innbyggerne på en enkel og forståelig måte</c:v>
                </c:pt>
                <c:pt idx="7">
                  <c:v>Jeg har tillitt til kommunepolitikerne</c:v>
                </c:pt>
                <c:pt idx="8">
                  <c:v>Jeg opplever at jeg har mulighet til å være med å påvirke utviklingen i mitt lokalsamfunn</c:v>
                </c:pt>
                <c:pt idx="9">
                  <c:v>Jeg er trygg på at kommunen behandler alle grupper rettferdig</c:v>
                </c:pt>
              </c:strCache>
            </c:strRef>
          </c:cat>
          <c:val>
            <c:numRef>
              <c:f>'Ark1'!$B$2:$B$11</c:f>
              <c:numCache>
                <c:formatCode>0%</c:formatCode>
                <c:ptCount val="10"/>
                <c:pt idx="0">
                  <c:v>3.4744842562432141E-2</c:v>
                </c:pt>
                <c:pt idx="1">
                  <c:v>4.0173724212812158E-2</c:v>
                </c:pt>
                <c:pt idx="2">
                  <c:v>5.8631921824104233E-2</c:v>
                </c:pt>
                <c:pt idx="3">
                  <c:v>8.0347448425624315E-2</c:v>
                </c:pt>
                <c:pt idx="4">
                  <c:v>8.7947882736156349E-2</c:v>
                </c:pt>
                <c:pt idx="5">
                  <c:v>0.10966340933767645</c:v>
                </c:pt>
                <c:pt idx="6">
                  <c:v>0.12160694896851248</c:v>
                </c:pt>
                <c:pt idx="7">
                  <c:v>0.13897937024972856</c:v>
                </c:pt>
                <c:pt idx="8">
                  <c:v>0.15200868621064062</c:v>
                </c:pt>
                <c:pt idx="9">
                  <c:v>0.1758957654723127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F-4AB7-81A2-E60E8669DD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9284880"/>
        <c:axId val="639296880"/>
      </c:barChart>
      <c:catAx>
        <c:axId val="639284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639296880"/>
        <c:crosses val="autoZero"/>
        <c:auto val="1"/>
        <c:lblAlgn val="ctr"/>
        <c:lblOffset val="100"/>
        <c:noMultiLvlLbl val="0"/>
      </c:catAx>
      <c:valAx>
        <c:axId val="639296880"/>
        <c:scaling>
          <c:orientation val="minMax"/>
          <c:max val="0.4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6392848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'Ark1'!$C$1</c:f>
              <c:strCache>
                <c:ptCount val="1"/>
                <c:pt idx="0">
                  <c:v>2.Jeg opplever at min kommune er god å vokse opp 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Høylandet</c:v>
                </c:pt>
                <c:pt idx="1">
                  <c:v>Lierne</c:v>
                </c:pt>
                <c:pt idx="2">
                  <c:v>Rindal</c:v>
                </c:pt>
                <c:pt idx="3">
                  <c:v>Oppdal</c:v>
                </c:pt>
                <c:pt idx="4">
                  <c:v>Overhalla</c:v>
                </c:pt>
                <c:pt idx="5">
                  <c:v>Flatanger</c:v>
                </c:pt>
                <c:pt idx="6">
                  <c:v>Selbu</c:v>
                </c:pt>
                <c:pt idx="7">
                  <c:v>Holtålen</c:v>
                </c:pt>
                <c:pt idx="8">
                  <c:v>Tydal</c:v>
                </c:pt>
                <c:pt idx="9">
                  <c:v>Åfjord</c:v>
                </c:pt>
                <c:pt idx="10">
                  <c:v>Skaun</c:v>
                </c:pt>
                <c:pt idx="11">
                  <c:v>Inderøy</c:v>
                </c:pt>
                <c:pt idx="12">
                  <c:v>Snåsa</c:v>
                </c:pt>
                <c:pt idx="13">
                  <c:v>Malvik</c:v>
                </c:pt>
                <c:pt idx="14">
                  <c:v>Meråker</c:v>
                </c:pt>
                <c:pt idx="15">
                  <c:v>Røyrvik</c:v>
                </c:pt>
                <c:pt idx="16">
                  <c:v>Frøya</c:v>
                </c:pt>
                <c:pt idx="17">
                  <c:v>Rennebu</c:v>
                </c:pt>
                <c:pt idx="18">
                  <c:v>Røros</c:v>
                </c:pt>
                <c:pt idx="19">
                  <c:v>Heim</c:v>
                </c:pt>
                <c:pt idx="20">
                  <c:v>Levanger</c:v>
                </c:pt>
                <c:pt idx="21">
                  <c:v>Grong</c:v>
                </c:pt>
                <c:pt idx="22">
                  <c:v>Verdal</c:v>
                </c:pt>
                <c:pt idx="23">
                  <c:v>Trondheim</c:v>
                </c:pt>
                <c:pt idx="24">
                  <c:v>Melhus</c:v>
                </c:pt>
                <c:pt idx="25">
                  <c:v>Hitra</c:v>
                </c:pt>
                <c:pt idx="26">
                  <c:v>Osen</c:v>
                </c:pt>
                <c:pt idx="27">
                  <c:v>Frosta</c:v>
                </c:pt>
                <c:pt idx="28">
                  <c:v>Ørland</c:v>
                </c:pt>
                <c:pt idx="29">
                  <c:v>Nærøysund</c:v>
                </c:pt>
                <c:pt idx="30">
                  <c:v>Stjørdal</c:v>
                </c:pt>
                <c:pt idx="31">
                  <c:v>Orkland</c:v>
                </c:pt>
                <c:pt idx="32">
                  <c:v>Midtre Gauldal</c:v>
                </c:pt>
                <c:pt idx="33">
                  <c:v>Namsos</c:v>
                </c:pt>
                <c:pt idx="34">
                  <c:v>Indre Fosen</c:v>
                </c:pt>
                <c:pt idx="35">
                  <c:v>Steinkjer</c:v>
                </c:pt>
                <c:pt idx="36">
                  <c:v>Namsskogan</c:v>
                </c:pt>
                <c:pt idx="37">
                  <c:v>Leka</c:v>
                </c:pt>
              </c:strCache>
            </c:strRef>
          </c:cat>
          <c:val>
            <c:numRef>
              <c:f>'Ark1'!$C$2:$C$39</c:f>
              <c:numCache>
                <c:formatCode>0%</c:formatCode>
                <c:ptCount val="38"/>
                <c:pt idx="0">
                  <c:v>0.87097618687408995</c:v>
                </c:pt>
                <c:pt idx="1">
                  <c:v>0.86061401229557999</c:v>
                </c:pt>
                <c:pt idx="2">
                  <c:v>0.85679152587653107</c:v>
                </c:pt>
                <c:pt idx="3">
                  <c:v>0.85494177270743499</c:v>
                </c:pt>
                <c:pt idx="4">
                  <c:v>0.838166057594254</c:v>
                </c:pt>
                <c:pt idx="5">
                  <c:v>0.83716453364802601</c:v>
                </c:pt>
                <c:pt idx="6">
                  <c:v>0.83477461276418596</c:v>
                </c:pt>
                <c:pt idx="7">
                  <c:v>0.83268254691438204</c:v>
                </c:pt>
                <c:pt idx="8">
                  <c:v>0.82579502409821604</c:v>
                </c:pt>
                <c:pt idx="9">
                  <c:v>0.82192665102537898</c:v>
                </c:pt>
                <c:pt idx="10">
                  <c:v>0.81297135787594099</c:v>
                </c:pt>
                <c:pt idx="11">
                  <c:v>0.81233356650901301</c:v>
                </c:pt>
                <c:pt idx="12">
                  <c:v>0.79922207306039295</c:v>
                </c:pt>
                <c:pt idx="13">
                  <c:v>0.793004317441664</c:v>
                </c:pt>
                <c:pt idx="14">
                  <c:v>0.79064415597540005</c:v>
                </c:pt>
                <c:pt idx="15">
                  <c:v>0.78202920880069404</c:v>
                </c:pt>
                <c:pt idx="16">
                  <c:v>0.77805000828149107</c:v>
                </c:pt>
                <c:pt idx="17">
                  <c:v>0.77578824541665581</c:v>
                </c:pt>
                <c:pt idx="18">
                  <c:v>0.77458501159237203</c:v>
                </c:pt>
                <c:pt idx="19">
                  <c:v>0.76883764318661296</c:v>
                </c:pt>
                <c:pt idx="20">
                  <c:v>0.76767269500811808</c:v>
                </c:pt>
                <c:pt idx="21">
                  <c:v>0.76288046223231598</c:v>
                </c:pt>
                <c:pt idx="22">
                  <c:v>0.73601549292071</c:v>
                </c:pt>
                <c:pt idx="23">
                  <c:v>0.73063985045751489</c:v>
                </c:pt>
                <c:pt idx="24">
                  <c:v>0.71972347781065693</c:v>
                </c:pt>
                <c:pt idx="25">
                  <c:v>0.71667668117322503</c:v>
                </c:pt>
                <c:pt idx="26">
                  <c:v>0.71516769604897701</c:v>
                </c:pt>
                <c:pt idx="27">
                  <c:v>0.71242162747386395</c:v>
                </c:pt>
                <c:pt idx="28">
                  <c:v>0.71122573899974895</c:v>
                </c:pt>
                <c:pt idx="29">
                  <c:v>0.68733187375707205</c:v>
                </c:pt>
                <c:pt idx="30">
                  <c:v>0.68158301076494299</c:v>
                </c:pt>
                <c:pt idx="31">
                  <c:v>0.67959844937672098</c:v>
                </c:pt>
                <c:pt idx="32">
                  <c:v>0.65268657559037901</c:v>
                </c:pt>
                <c:pt idx="33">
                  <c:v>0.63206553666669496</c:v>
                </c:pt>
                <c:pt idx="34">
                  <c:v>0.61093299795954903</c:v>
                </c:pt>
                <c:pt idx="35">
                  <c:v>0.58717714910158503</c:v>
                </c:pt>
                <c:pt idx="36">
                  <c:v>0.55061388870115702</c:v>
                </c:pt>
                <c:pt idx="37">
                  <c:v>0.54299000442081202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'Ark1'!$D$1</c:f>
              <c:strCache>
                <c:ptCount val="1"/>
                <c:pt idx="0">
                  <c:v>3.Vi må satse på bosetting i sentrale områder i min kommune, fremfor spredt bosetting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Trondheim</c:v>
                </c:pt>
                <c:pt idx="1">
                  <c:v>Malvik</c:v>
                </c:pt>
                <c:pt idx="2">
                  <c:v>Meråker</c:v>
                </c:pt>
                <c:pt idx="3">
                  <c:v>Flatanger</c:v>
                </c:pt>
                <c:pt idx="4">
                  <c:v>Røros</c:v>
                </c:pt>
                <c:pt idx="5">
                  <c:v>Oppdal</c:v>
                </c:pt>
                <c:pt idx="6">
                  <c:v>Skaun</c:v>
                </c:pt>
                <c:pt idx="7">
                  <c:v>Snåsa</c:v>
                </c:pt>
                <c:pt idx="8">
                  <c:v>Ørland</c:v>
                </c:pt>
                <c:pt idx="9">
                  <c:v>Rennebu</c:v>
                </c:pt>
                <c:pt idx="10">
                  <c:v>Osen</c:v>
                </c:pt>
                <c:pt idx="11">
                  <c:v>Røyrvik</c:v>
                </c:pt>
                <c:pt idx="12">
                  <c:v>Levanger</c:v>
                </c:pt>
                <c:pt idx="13">
                  <c:v>Namsskogan</c:v>
                </c:pt>
                <c:pt idx="14">
                  <c:v>Selbu</c:v>
                </c:pt>
                <c:pt idx="15">
                  <c:v>Rindal</c:v>
                </c:pt>
                <c:pt idx="16">
                  <c:v>Heim</c:v>
                </c:pt>
                <c:pt idx="17">
                  <c:v>Stjørdal</c:v>
                </c:pt>
                <c:pt idx="18">
                  <c:v>Indre Fosen</c:v>
                </c:pt>
                <c:pt idx="19">
                  <c:v>Grong</c:v>
                </c:pt>
                <c:pt idx="20">
                  <c:v>Orkland</c:v>
                </c:pt>
                <c:pt idx="21">
                  <c:v>Høylandet</c:v>
                </c:pt>
                <c:pt idx="22">
                  <c:v>Namsos</c:v>
                </c:pt>
                <c:pt idx="23">
                  <c:v>Frosta</c:v>
                </c:pt>
                <c:pt idx="24">
                  <c:v>Holtålen</c:v>
                </c:pt>
                <c:pt idx="25">
                  <c:v>Overhalla</c:v>
                </c:pt>
                <c:pt idx="26">
                  <c:v>Verdal</c:v>
                </c:pt>
                <c:pt idx="27">
                  <c:v>Lierne</c:v>
                </c:pt>
                <c:pt idx="28">
                  <c:v>Midtre Gauldal</c:v>
                </c:pt>
                <c:pt idx="29">
                  <c:v>Melhus</c:v>
                </c:pt>
                <c:pt idx="30">
                  <c:v>Nærøysund</c:v>
                </c:pt>
                <c:pt idx="31">
                  <c:v>Steinkjer</c:v>
                </c:pt>
                <c:pt idx="32">
                  <c:v>Inderøy</c:v>
                </c:pt>
                <c:pt idx="33">
                  <c:v>Åfjord</c:v>
                </c:pt>
                <c:pt idx="34">
                  <c:v>Tydal</c:v>
                </c:pt>
                <c:pt idx="35">
                  <c:v>Hitra</c:v>
                </c:pt>
                <c:pt idx="36">
                  <c:v>Leka</c:v>
                </c:pt>
                <c:pt idx="37">
                  <c:v>Frøya</c:v>
                </c:pt>
              </c:strCache>
            </c:strRef>
          </c:cat>
          <c:val>
            <c:numRef>
              <c:f>'Ark1'!$D$2:$D$39</c:f>
              <c:numCache>
                <c:formatCode>0%</c:formatCode>
                <c:ptCount val="38"/>
                <c:pt idx="0">
                  <c:v>0.44823804638189602</c:v>
                </c:pt>
                <c:pt idx="1">
                  <c:v>0.42953332195622002</c:v>
                </c:pt>
                <c:pt idx="2">
                  <c:v>0.40713862653570798</c:v>
                </c:pt>
                <c:pt idx="3">
                  <c:v>0.40255504834740696</c:v>
                </c:pt>
                <c:pt idx="4">
                  <c:v>0.3737335108408299</c:v>
                </c:pt>
                <c:pt idx="5">
                  <c:v>0.34136691651509304</c:v>
                </c:pt>
                <c:pt idx="6">
                  <c:v>0.33139413583482402</c:v>
                </c:pt>
                <c:pt idx="7">
                  <c:v>0.32680336189185705</c:v>
                </c:pt>
                <c:pt idx="8">
                  <c:v>0.32439208653434198</c:v>
                </c:pt>
                <c:pt idx="9">
                  <c:v>0.32195623208392704</c:v>
                </c:pt>
                <c:pt idx="10">
                  <c:v>0.31011653626365798</c:v>
                </c:pt>
                <c:pt idx="11">
                  <c:v>0.30090881105856698</c:v>
                </c:pt>
                <c:pt idx="12">
                  <c:v>0.30045570842363301</c:v>
                </c:pt>
                <c:pt idx="13">
                  <c:v>0.29519442552667902</c:v>
                </c:pt>
                <c:pt idx="14">
                  <c:v>0.281459871838321</c:v>
                </c:pt>
                <c:pt idx="15">
                  <c:v>0.280057512521866</c:v>
                </c:pt>
                <c:pt idx="16">
                  <c:v>0.28003450844198702</c:v>
                </c:pt>
                <c:pt idx="17">
                  <c:v>0.27882801598083001</c:v>
                </c:pt>
                <c:pt idx="18">
                  <c:v>0.277828286193887</c:v>
                </c:pt>
                <c:pt idx="19">
                  <c:v>0.277793819970518</c:v>
                </c:pt>
                <c:pt idx="20">
                  <c:v>0.27639025359835101</c:v>
                </c:pt>
                <c:pt idx="21">
                  <c:v>0.272324496291939</c:v>
                </c:pt>
                <c:pt idx="22">
                  <c:v>0.25476777391549799</c:v>
                </c:pt>
                <c:pt idx="23">
                  <c:v>0.24897835012932601</c:v>
                </c:pt>
                <c:pt idx="24">
                  <c:v>0.24102217760085298</c:v>
                </c:pt>
                <c:pt idx="25">
                  <c:v>0.24073829096469301</c:v>
                </c:pt>
                <c:pt idx="26">
                  <c:v>0.237850611734547</c:v>
                </c:pt>
                <c:pt idx="27">
                  <c:v>0.23743458447547799</c:v>
                </c:pt>
                <c:pt idx="28">
                  <c:v>0.236821931847151</c:v>
                </c:pt>
                <c:pt idx="29">
                  <c:v>0.230486228957516</c:v>
                </c:pt>
                <c:pt idx="30">
                  <c:v>0.22772637705624199</c:v>
                </c:pt>
                <c:pt idx="31">
                  <c:v>0.22601287544700599</c:v>
                </c:pt>
                <c:pt idx="32">
                  <c:v>0.225476657771288</c:v>
                </c:pt>
                <c:pt idx="33">
                  <c:v>0.22447978203879898</c:v>
                </c:pt>
                <c:pt idx="34">
                  <c:v>0.22221368958218399</c:v>
                </c:pt>
                <c:pt idx="35">
                  <c:v>0.22065243063072601</c:v>
                </c:pt>
                <c:pt idx="36">
                  <c:v>0.20764716857759002</c:v>
                </c:pt>
                <c:pt idx="37">
                  <c:v>0.204507300046706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'Ark1'!$E$1</c:f>
              <c:strCache>
                <c:ptCount val="1"/>
                <c:pt idx="0">
                  <c:v>4.Det er greit å bygge ned friluftsområder eller marka så lenge det gir plass til boliger og næringsetableringer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Lierne</c:v>
                </c:pt>
                <c:pt idx="1">
                  <c:v>Høylandet</c:v>
                </c:pt>
                <c:pt idx="2">
                  <c:v>Tydal</c:v>
                </c:pt>
                <c:pt idx="3">
                  <c:v>Leka</c:v>
                </c:pt>
                <c:pt idx="4">
                  <c:v>Røyrvik</c:v>
                </c:pt>
                <c:pt idx="5">
                  <c:v>Rindal</c:v>
                </c:pt>
                <c:pt idx="6">
                  <c:v>Åfjord</c:v>
                </c:pt>
                <c:pt idx="7">
                  <c:v>Flatanger</c:v>
                </c:pt>
                <c:pt idx="8">
                  <c:v>Frøya</c:v>
                </c:pt>
                <c:pt idx="9">
                  <c:v>Holtålen</c:v>
                </c:pt>
                <c:pt idx="10">
                  <c:v>Indre Fosen</c:v>
                </c:pt>
                <c:pt idx="11">
                  <c:v>Midtre Gauldal</c:v>
                </c:pt>
                <c:pt idx="12">
                  <c:v>Røros</c:v>
                </c:pt>
                <c:pt idx="13">
                  <c:v>Hitra</c:v>
                </c:pt>
                <c:pt idx="14">
                  <c:v>Rennebu</c:v>
                </c:pt>
                <c:pt idx="15">
                  <c:v>Heim</c:v>
                </c:pt>
                <c:pt idx="16">
                  <c:v>Grong</c:v>
                </c:pt>
                <c:pt idx="17">
                  <c:v>Osen</c:v>
                </c:pt>
                <c:pt idx="18">
                  <c:v>Meråker</c:v>
                </c:pt>
                <c:pt idx="19">
                  <c:v>Namsskogan</c:v>
                </c:pt>
                <c:pt idx="20">
                  <c:v>Snåsa</c:v>
                </c:pt>
                <c:pt idx="21">
                  <c:v>Oppdal</c:v>
                </c:pt>
                <c:pt idx="22">
                  <c:v>Nærøysund</c:v>
                </c:pt>
                <c:pt idx="23">
                  <c:v>Overhalla</c:v>
                </c:pt>
                <c:pt idx="24">
                  <c:v>Orkland</c:v>
                </c:pt>
                <c:pt idx="25">
                  <c:v>Levanger</c:v>
                </c:pt>
                <c:pt idx="26">
                  <c:v>Selbu</c:v>
                </c:pt>
                <c:pt idx="27">
                  <c:v>Skaun</c:v>
                </c:pt>
                <c:pt idx="28">
                  <c:v>Steinkjer</c:v>
                </c:pt>
                <c:pt idx="29">
                  <c:v>Namsos</c:v>
                </c:pt>
                <c:pt idx="30">
                  <c:v>Inderøy</c:v>
                </c:pt>
                <c:pt idx="31">
                  <c:v>Verdal</c:v>
                </c:pt>
                <c:pt idx="32">
                  <c:v>Ørland</c:v>
                </c:pt>
                <c:pt idx="33">
                  <c:v>Melhus</c:v>
                </c:pt>
                <c:pt idx="34">
                  <c:v>Frosta</c:v>
                </c:pt>
                <c:pt idx="35">
                  <c:v>Stjørdal</c:v>
                </c:pt>
                <c:pt idx="36">
                  <c:v>Malvik</c:v>
                </c:pt>
                <c:pt idx="37">
                  <c:v>Trondheim</c:v>
                </c:pt>
              </c:strCache>
            </c:strRef>
          </c:cat>
          <c:val>
            <c:numRef>
              <c:f>'Ark1'!$E$2:$E$39</c:f>
              <c:numCache>
                <c:formatCode>0%</c:formatCode>
                <c:ptCount val="38"/>
                <c:pt idx="0">
                  <c:v>0.47541488268252896</c:v>
                </c:pt>
                <c:pt idx="1">
                  <c:v>0.46182461391890794</c:v>
                </c:pt>
                <c:pt idx="2">
                  <c:v>0.448877336436246</c:v>
                </c:pt>
                <c:pt idx="3">
                  <c:v>0.44416746650350392</c:v>
                </c:pt>
                <c:pt idx="4">
                  <c:v>0.43154494786131503</c:v>
                </c:pt>
                <c:pt idx="5">
                  <c:v>0.364437288441679</c:v>
                </c:pt>
                <c:pt idx="6">
                  <c:v>0.36431489490661001</c:v>
                </c:pt>
                <c:pt idx="7">
                  <c:v>0.33823104296835704</c:v>
                </c:pt>
                <c:pt idx="8">
                  <c:v>0.33744668196822197</c:v>
                </c:pt>
                <c:pt idx="9">
                  <c:v>0.32240954219141699</c:v>
                </c:pt>
                <c:pt idx="10">
                  <c:v>0.32183684354826803</c:v>
                </c:pt>
                <c:pt idx="11">
                  <c:v>0.31912735664244402</c:v>
                </c:pt>
                <c:pt idx="12">
                  <c:v>0.31632262045686199</c:v>
                </c:pt>
                <c:pt idx="13">
                  <c:v>0.31565222995467901</c:v>
                </c:pt>
                <c:pt idx="14">
                  <c:v>0.30969840237736401</c:v>
                </c:pt>
                <c:pt idx="15">
                  <c:v>0.30704351525574802</c:v>
                </c:pt>
                <c:pt idx="16">
                  <c:v>0.30692909054848999</c:v>
                </c:pt>
                <c:pt idx="17">
                  <c:v>0.30132952638415</c:v>
                </c:pt>
                <c:pt idx="18">
                  <c:v>0.29702137465575801</c:v>
                </c:pt>
                <c:pt idx="19">
                  <c:v>0.29532058247076998</c:v>
                </c:pt>
                <c:pt idx="20">
                  <c:v>0.28880236641071999</c:v>
                </c:pt>
                <c:pt idx="21">
                  <c:v>0.27663781102373103</c:v>
                </c:pt>
                <c:pt idx="22">
                  <c:v>0.27088505835077897</c:v>
                </c:pt>
                <c:pt idx="23">
                  <c:v>0.264158916273186</c:v>
                </c:pt>
                <c:pt idx="24">
                  <c:v>0.261797020316061</c:v>
                </c:pt>
                <c:pt idx="25">
                  <c:v>0.25480411255719598</c:v>
                </c:pt>
                <c:pt idx="26">
                  <c:v>0.251502110376778</c:v>
                </c:pt>
                <c:pt idx="27">
                  <c:v>0.246311913571647</c:v>
                </c:pt>
                <c:pt idx="28">
                  <c:v>0.23670819998616399</c:v>
                </c:pt>
                <c:pt idx="29">
                  <c:v>0.20597074001306301</c:v>
                </c:pt>
                <c:pt idx="30">
                  <c:v>0.201564250964956</c:v>
                </c:pt>
                <c:pt idx="31">
                  <c:v>0.20015454748269701</c:v>
                </c:pt>
                <c:pt idx="32">
                  <c:v>0.19486662877542399</c:v>
                </c:pt>
                <c:pt idx="33">
                  <c:v>0.18267122047520701</c:v>
                </c:pt>
                <c:pt idx="34">
                  <c:v>0.17331482414396301</c:v>
                </c:pt>
                <c:pt idx="35">
                  <c:v>0.17031199954060899</c:v>
                </c:pt>
                <c:pt idx="36">
                  <c:v>0.157894556257409</c:v>
                </c:pt>
                <c:pt idx="37">
                  <c:v>0.12678873244286301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'Ark1'!$F$1</c:f>
              <c:strCache>
                <c:ptCount val="1"/>
                <c:pt idx="0">
                  <c:v>5.Det bør legges til rette for bygging av flere hytter i min kommune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Leka</c:v>
                </c:pt>
                <c:pt idx="1">
                  <c:v>Høylandet</c:v>
                </c:pt>
                <c:pt idx="2">
                  <c:v>Røyrvik</c:v>
                </c:pt>
                <c:pt idx="3">
                  <c:v>Namsskogan</c:v>
                </c:pt>
                <c:pt idx="4">
                  <c:v>Tydal</c:v>
                </c:pt>
                <c:pt idx="5">
                  <c:v>Nærøysund</c:v>
                </c:pt>
                <c:pt idx="6">
                  <c:v>Holtålen</c:v>
                </c:pt>
                <c:pt idx="7">
                  <c:v>Midtre Gauldal</c:v>
                </c:pt>
                <c:pt idx="8">
                  <c:v>Rindal</c:v>
                </c:pt>
                <c:pt idx="9">
                  <c:v>Lierne</c:v>
                </c:pt>
                <c:pt idx="10">
                  <c:v>Snåsa</c:v>
                </c:pt>
                <c:pt idx="11">
                  <c:v>Indre Fosen</c:v>
                </c:pt>
                <c:pt idx="12">
                  <c:v>Grong</c:v>
                </c:pt>
                <c:pt idx="13">
                  <c:v>Meråker</c:v>
                </c:pt>
                <c:pt idx="14">
                  <c:v>Selbu</c:v>
                </c:pt>
                <c:pt idx="15">
                  <c:v>Osen</c:v>
                </c:pt>
                <c:pt idx="16">
                  <c:v>Rennebu</c:v>
                </c:pt>
                <c:pt idx="17">
                  <c:v>Namsos</c:v>
                </c:pt>
                <c:pt idx="18">
                  <c:v>Overhalla</c:v>
                </c:pt>
                <c:pt idx="19">
                  <c:v>Hitra</c:v>
                </c:pt>
                <c:pt idx="20">
                  <c:v>Frøya</c:v>
                </c:pt>
                <c:pt idx="21">
                  <c:v>Heim</c:v>
                </c:pt>
                <c:pt idx="22">
                  <c:v>Oppdal</c:v>
                </c:pt>
                <c:pt idx="23">
                  <c:v>Åfjord</c:v>
                </c:pt>
                <c:pt idx="24">
                  <c:v>Røros</c:v>
                </c:pt>
                <c:pt idx="25">
                  <c:v>Verdal</c:v>
                </c:pt>
                <c:pt idx="26">
                  <c:v>Orkland</c:v>
                </c:pt>
                <c:pt idx="27">
                  <c:v>Steinkjer</c:v>
                </c:pt>
                <c:pt idx="28">
                  <c:v>Levanger</c:v>
                </c:pt>
                <c:pt idx="29">
                  <c:v>Ørland</c:v>
                </c:pt>
                <c:pt idx="30">
                  <c:v>Flatanger</c:v>
                </c:pt>
                <c:pt idx="31">
                  <c:v>Melhus</c:v>
                </c:pt>
                <c:pt idx="32">
                  <c:v>Inderøy</c:v>
                </c:pt>
                <c:pt idx="33">
                  <c:v>Skaun</c:v>
                </c:pt>
                <c:pt idx="34">
                  <c:v>Frosta</c:v>
                </c:pt>
                <c:pt idx="35">
                  <c:v>Stjørdal</c:v>
                </c:pt>
                <c:pt idx="36">
                  <c:v>Malvik</c:v>
                </c:pt>
                <c:pt idx="37">
                  <c:v>Trondheim</c:v>
                </c:pt>
              </c:strCache>
            </c:strRef>
          </c:cat>
          <c:val>
            <c:numRef>
              <c:f>'Ark1'!$F$2:$F$39</c:f>
              <c:numCache>
                <c:formatCode>0%</c:formatCode>
                <c:ptCount val="38"/>
                <c:pt idx="0">
                  <c:v>0.59010204013023493</c:v>
                </c:pt>
                <c:pt idx="1">
                  <c:v>0.56083053485109502</c:v>
                </c:pt>
                <c:pt idx="2">
                  <c:v>0.55709947729828502</c:v>
                </c:pt>
                <c:pt idx="3">
                  <c:v>0.55090605986563002</c:v>
                </c:pt>
                <c:pt idx="4">
                  <c:v>0.52776252104640498</c:v>
                </c:pt>
                <c:pt idx="5">
                  <c:v>0.466416782394318</c:v>
                </c:pt>
                <c:pt idx="6">
                  <c:v>0.46155179072011299</c:v>
                </c:pt>
                <c:pt idx="7">
                  <c:v>0.45974961928097102</c:v>
                </c:pt>
                <c:pt idx="8">
                  <c:v>0.43665656509877399</c:v>
                </c:pt>
                <c:pt idx="9">
                  <c:v>0.43394612916076902</c:v>
                </c:pt>
                <c:pt idx="10">
                  <c:v>0.428396756308075</c:v>
                </c:pt>
                <c:pt idx="11">
                  <c:v>0.41969076115776199</c:v>
                </c:pt>
                <c:pt idx="12">
                  <c:v>0.417227064193335</c:v>
                </c:pt>
                <c:pt idx="13">
                  <c:v>0.400089047676494</c:v>
                </c:pt>
                <c:pt idx="14">
                  <c:v>0.39379499992138794</c:v>
                </c:pt>
                <c:pt idx="15">
                  <c:v>0.39122909716500209</c:v>
                </c:pt>
                <c:pt idx="16">
                  <c:v>0.37751784263245802</c:v>
                </c:pt>
                <c:pt idx="17">
                  <c:v>0.365199939790748</c:v>
                </c:pt>
                <c:pt idx="18">
                  <c:v>0.36367675594236704</c:v>
                </c:pt>
                <c:pt idx="19">
                  <c:v>0.36022937465098503</c:v>
                </c:pt>
                <c:pt idx="20">
                  <c:v>0.35575010660217599</c:v>
                </c:pt>
                <c:pt idx="21">
                  <c:v>0.34567831138199501</c:v>
                </c:pt>
                <c:pt idx="22">
                  <c:v>0.32950362900409702</c:v>
                </c:pt>
                <c:pt idx="23">
                  <c:v>0.32853491211928498</c:v>
                </c:pt>
                <c:pt idx="24">
                  <c:v>0.31324164403184401</c:v>
                </c:pt>
                <c:pt idx="25">
                  <c:v>0.29912426486243598</c:v>
                </c:pt>
                <c:pt idx="26">
                  <c:v>0.29559151993573002</c:v>
                </c:pt>
                <c:pt idx="27">
                  <c:v>0.29177771819897702</c:v>
                </c:pt>
                <c:pt idx="28">
                  <c:v>0.28478730304698502</c:v>
                </c:pt>
                <c:pt idx="29">
                  <c:v>0.27380670902145599</c:v>
                </c:pt>
                <c:pt idx="30">
                  <c:v>0.272918744034714</c:v>
                </c:pt>
                <c:pt idx="31">
                  <c:v>0.26996783625604498</c:v>
                </c:pt>
                <c:pt idx="32">
                  <c:v>0.25335799917697299</c:v>
                </c:pt>
                <c:pt idx="33">
                  <c:v>0.22811572595304</c:v>
                </c:pt>
                <c:pt idx="34">
                  <c:v>0.223176486581771</c:v>
                </c:pt>
                <c:pt idx="35">
                  <c:v>0.210668404113136</c:v>
                </c:pt>
                <c:pt idx="36">
                  <c:v>0.19077156589135899</c:v>
                </c:pt>
                <c:pt idx="37">
                  <c:v>0.12550307523510301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'Ark1'!$G$1</c:f>
              <c:strCache>
                <c:ptCount val="1"/>
                <c:pt idx="0">
                  <c:v>6.Framkommeligheten for syklister og gående bør prioriteres fremfor bilister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Inderøy</c:v>
                </c:pt>
                <c:pt idx="1">
                  <c:v>Røros</c:v>
                </c:pt>
                <c:pt idx="2">
                  <c:v>Trondheim</c:v>
                </c:pt>
                <c:pt idx="3">
                  <c:v>Selbu</c:v>
                </c:pt>
                <c:pt idx="4">
                  <c:v>Stjørdal</c:v>
                </c:pt>
                <c:pt idx="5">
                  <c:v>Høylandet</c:v>
                </c:pt>
                <c:pt idx="6">
                  <c:v>Flatanger</c:v>
                </c:pt>
                <c:pt idx="7">
                  <c:v>Levanger</c:v>
                </c:pt>
                <c:pt idx="8">
                  <c:v>Grong</c:v>
                </c:pt>
                <c:pt idx="9">
                  <c:v>Leka</c:v>
                </c:pt>
                <c:pt idx="10">
                  <c:v>Namsos</c:v>
                </c:pt>
                <c:pt idx="11">
                  <c:v>Hitra</c:v>
                </c:pt>
                <c:pt idx="12">
                  <c:v>Overhalla</c:v>
                </c:pt>
                <c:pt idx="13">
                  <c:v>Ørland</c:v>
                </c:pt>
                <c:pt idx="14">
                  <c:v>Frøya</c:v>
                </c:pt>
                <c:pt idx="15">
                  <c:v>Malvik</c:v>
                </c:pt>
                <c:pt idx="16">
                  <c:v>Oppdal</c:v>
                </c:pt>
                <c:pt idx="17">
                  <c:v>Meråker</c:v>
                </c:pt>
                <c:pt idx="18">
                  <c:v>Steinkjer</c:v>
                </c:pt>
                <c:pt idx="19">
                  <c:v>Verdal</c:v>
                </c:pt>
                <c:pt idx="20">
                  <c:v>Orkland</c:v>
                </c:pt>
                <c:pt idx="21">
                  <c:v>Tydal</c:v>
                </c:pt>
                <c:pt idx="22">
                  <c:v>Frosta</c:v>
                </c:pt>
                <c:pt idx="23">
                  <c:v>Skaun</c:v>
                </c:pt>
                <c:pt idx="24">
                  <c:v>Heim</c:v>
                </c:pt>
                <c:pt idx="25">
                  <c:v>Holtålen</c:v>
                </c:pt>
                <c:pt idx="26">
                  <c:v>Nærøysund</c:v>
                </c:pt>
                <c:pt idx="27">
                  <c:v>Indre Fosen</c:v>
                </c:pt>
                <c:pt idx="28">
                  <c:v>Rindal</c:v>
                </c:pt>
                <c:pt idx="29">
                  <c:v>Melhus</c:v>
                </c:pt>
                <c:pt idx="30">
                  <c:v>Snåsa</c:v>
                </c:pt>
                <c:pt idx="31">
                  <c:v>Rennebu</c:v>
                </c:pt>
                <c:pt idx="32">
                  <c:v>Namsskogan</c:v>
                </c:pt>
                <c:pt idx="33">
                  <c:v>Midtre Gauldal</c:v>
                </c:pt>
                <c:pt idx="34">
                  <c:v>Lierne</c:v>
                </c:pt>
                <c:pt idx="35">
                  <c:v>Åfjord</c:v>
                </c:pt>
                <c:pt idx="36">
                  <c:v>Osen</c:v>
                </c:pt>
                <c:pt idx="37">
                  <c:v>Røyrvik</c:v>
                </c:pt>
              </c:strCache>
            </c:strRef>
          </c:cat>
          <c:val>
            <c:numRef>
              <c:f>'Ark1'!$G$2:$G$39</c:f>
              <c:numCache>
                <c:formatCode>0%</c:formatCode>
                <c:ptCount val="38"/>
                <c:pt idx="0">
                  <c:v>0.55711609138013496</c:v>
                </c:pt>
                <c:pt idx="1">
                  <c:v>0.53160171762955499</c:v>
                </c:pt>
                <c:pt idx="2">
                  <c:v>0.52728118264045898</c:v>
                </c:pt>
                <c:pt idx="3">
                  <c:v>0.51862128201984703</c:v>
                </c:pt>
                <c:pt idx="4">
                  <c:v>0.51508993420299198</c:v>
                </c:pt>
                <c:pt idx="5">
                  <c:v>0.48681041096868199</c:v>
                </c:pt>
                <c:pt idx="6">
                  <c:v>0.48294484645010299</c:v>
                </c:pt>
                <c:pt idx="7">
                  <c:v>0.47607185520540601</c:v>
                </c:pt>
                <c:pt idx="8">
                  <c:v>0.47300234689173998</c:v>
                </c:pt>
                <c:pt idx="9">
                  <c:v>0.47170258508386798</c:v>
                </c:pt>
                <c:pt idx="10">
                  <c:v>0.47065548854804901</c:v>
                </c:pt>
                <c:pt idx="11">
                  <c:v>0.46079108427197296</c:v>
                </c:pt>
                <c:pt idx="12">
                  <c:v>0.45683040907922601</c:v>
                </c:pt>
                <c:pt idx="13">
                  <c:v>0.45364155812943302</c:v>
                </c:pt>
                <c:pt idx="14">
                  <c:v>0.44005124494808501</c:v>
                </c:pt>
                <c:pt idx="15">
                  <c:v>0.42976931658751</c:v>
                </c:pt>
                <c:pt idx="16">
                  <c:v>0.42907508405421296</c:v>
                </c:pt>
                <c:pt idx="17">
                  <c:v>0.41842975569345697</c:v>
                </c:pt>
                <c:pt idx="18">
                  <c:v>0.41705573993821199</c:v>
                </c:pt>
                <c:pt idx="19">
                  <c:v>0.41603112665530001</c:v>
                </c:pt>
                <c:pt idx="20">
                  <c:v>0.410510214327589</c:v>
                </c:pt>
                <c:pt idx="21">
                  <c:v>0.40976389999523199</c:v>
                </c:pt>
                <c:pt idx="22">
                  <c:v>0.399803482289461</c:v>
                </c:pt>
                <c:pt idx="23">
                  <c:v>0.39696595515828698</c:v>
                </c:pt>
                <c:pt idx="24">
                  <c:v>0.37143333798159506</c:v>
                </c:pt>
                <c:pt idx="25">
                  <c:v>0.37095894779515598</c:v>
                </c:pt>
                <c:pt idx="26">
                  <c:v>0.35212313865656097</c:v>
                </c:pt>
                <c:pt idx="27">
                  <c:v>0.33369618580576599</c:v>
                </c:pt>
                <c:pt idx="28">
                  <c:v>0.32672468538628402</c:v>
                </c:pt>
                <c:pt idx="29">
                  <c:v>0.31780247592513999</c:v>
                </c:pt>
                <c:pt idx="30">
                  <c:v>0.31661113840440303</c:v>
                </c:pt>
                <c:pt idx="31">
                  <c:v>0.31169087122806599</c:v>
                </c:pt>
                <c:pt idx="32">
                  <c:v>0.29803087725865102</c:v>
                </c:pt>
                <c:pt idx="33">
                  <c:v>0.295313121983724</c:v>
                </c:pt>
                <c:pt idx="34">
                  <c:v>0.27841472107460302</c:v>
                </c:pt>
                <c:pt idx="35">
                  <c:v>0.27191932226822801</c:v>
                </c:pt>
                <c:pt idx="36">
                  <c:v>0.264875035268333</c:v>
                </c:pt>
                <c:pt idx="37">
                  <c:v>0.23239884352825901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'Ark1'!$H$1</c:f>
              <c:strCache>
                <c:ptCount val="1"/>
                <c:pt idx="0">
                  <c:v>7.Det er viktig for meg å engasjere meg i frivillig arbeid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Høylandet</c:v>
                </c:pt>
                <c:pt idx="1">
                  <c:v>Røyrvik</c:v>
                </c:pt>
                <c:pt idx="2">
                  <c:v>Tydal</c:v>
                </c:pt>
                <c:pt idx="3">
                  <c:v>Lierne</c:v>
                </c:pt>
                <c:pt idx="4">
                  <c:v>Grong</c:v>
                </c:pt>
                <c:pt idx="5">
                  <c:v>Rennebu</c:v>
                </c:pt>
                <c:pt idx="6">
                  <c:v>Flatanger</c:v>
                </c:pt>
                <c:pt idx="7">
                  <c:v>Frosta</c:v>
                </c:pt>
                <c:pt idx="8">
                  <c:v>Holtålen</c:v>
                </c:pt>
                <c:pt idx="9">
                  <c:v>Selbu</c:v>
                </c:pt>
                <c:pt idx="10">
                  <c:v>Røros</c:v>
                </c:pt>
                <c:pt idx="11">
                  <c:v>Indre Fosen</c:v>
                </c:pt>
                <c:pt idx="12">
                  <c:v>Nærøysund</c:v>
                </c:pt>
                <c:pt idx="13">
                  <c:v>Frøya</c:v>
                </c:pt>
                <c:pt idx="14">
                  <c:v>Snåsa</c:v>
                </c:pt>
                <c:pt idx="15">
                  <c:v>Namsos</c:v>
                </c:pt>
                <c:pt idx="16">
                  <c:v>Osen</c:v>
                </c:pt>
                <c:pt idx="17">
                  <c:v>Inderøy</c:v>
                </c:pt>
                <c:pt idx="18">
                  <c:v>Namsskogan</c:v>
                </c:pt>
                <c:pt idx="19">
                  <c:v>Åfjord</c:v>
                </c:pt>
                <c:pt idx="20">
                  <c:v>Overhalla</c:v>
                </c:pt>
                <c:pt idx="21">
                  <c:v>Steinkjer</c:v>
                </c:pt>
                <c:pt idx="22">
                  <c:v>Rindal</c:v>
                </c:pt>
                <c:pt idx="23">
                  <c:v>Heim</c:v>
                </c:pt>
                <c:pt idx="24">
                  <c:v>Hitra</c:v>
                </c:pt>
                <c:pt idx="25">
                  <c:v>Meråker</c:v>
                </c:pt>
                <c:pt idx="26">
                  <c:v>Orkland</c:v>
                </c:pt>
                <c:pt idx="27">
                  <c:v>Oppdal</c:v>
                </c:pt>
                <c:pt idx="28">
                  <c:v>Levanger</c:v>
                </c:pt>
                <c:pt idx="29">
                  <c:v>Verdal</c:v>
                </c:pt>
                <c:pt idx="30">
                  <c:v>Midtre Gauldal</c:v>
                </c:pt>
                <c:pt idx="31">
                  <c:v>Leka</c:v>
                </c:pt>
                <c:pt idx="32">
                  <c:v>Stjørdal</c:v>
                </c:pt>
                <c:pt idx="33">
                  <c:v>Ørland</c:v>
                </c:pt>
                <c:pt idx="34">
                  <c:v>Malvik</c:v>
                </c:pt>
                <c:pt idx="35">
                  <c:v>Melhus</c:v>
                </c:pt>
                <c:pt idx="36">
                  <c:v>Trondheim</c:v>
                </c:pt>
                <c:pt idx="37">
                  <c:v>Skaun</c:v>
                </c:pt>
              </c:strCache>
            </c:strRef>
          </c:cat>
          <c:val>
            <c:numRef>
              <c:f>'Ark1'!$H$2:$H$39</c:f>
              <c:numCache>
                <c:formatCode>0%</c:formatCode>
                <c:ptCount val="38"/>
                <c:pt idx="0">
                  <c:v>0.66691026719239299</c:v>
                </c:pt>
                <c:pt idx="1">
                  <c:v>0.66544677151639109</c:v>
                </c:pt>
                <c:pt idx="2">
                  <c:v>0.62776728819529604</c:v>
                </c:pt>
                <c:pt idx="3">
                  <c:v>0.61461969782013104</c:v>
                </c:pt>
                <c:pt idx="4">
                  <c:v>0.57003019419668299</c:v>
                </c:pt>
                <c:pt idx="5">
                  <c:v>0.56794790560705499</c:v>
                </c:pt>
                <c:pt idx="6">
                  <c:v>0.56638109526466995</c:v>
                </c:pt>
                <c:pt idx="7">
                  <c:v>0.56353464505355999</c:v>
                </c:pt>
                <c:pt idx="8">
                  <c:v>0.56042301346048495</c:v>
                </c:pt>
                <c:pt idx="9">
                  <c:v>0.54359731564828107</c:v>
                </c:pt>
                <c:pt idx="10">
                  <c:v>0.54178909634410799</c:v>
                </c:pt>
                <c:pt idx="11">
                  <c:v>0.54174150860422299</c:v>
                </c:pt>
                <c:pt idx="12">
                  <c:v>0.54104689397560701</c:v>
                </c:pt>
                <c:pt idx="13">
                  <c:v>0.54018757103988002</c:v>
                </c:pt>
                <c:pt idx="14">
                  <c:v>0.53195083072707594</c:v>
                </c:pt>
                <c:pt idx="15">
                  <c:v>0.52466842256651602</c:v>
                </c:pt>
                <c:pt idx="16">
                  <c:v>0.51784733958805096</c:v>
                </c:pt>
                <c:pt idx="17">
                  <c:v>0.51448693827481495</c:v>
                </c:pt>
                <c:pt idx="18">
                  <c:v>0.51232334995208606</c:v>
                </c:pt>
                <c:pt idx="19">
                  <c:v>0.51168728787456896</c:v>
                </c:pt>
                <c:pt idx="20">
                  <c:v>0.50684232004961605</c:v>
                </c:pt>
                <c:pt idx="21">
                  <c:v>0.49963143222992001</c:v>
                </c:pt>
                <c:pt idx="22">
                  <c:v>0.4978465452190079</c:v>
                </c:pt>
                <c:pt idx="23">
                  <c:v>0.49463734307777701</c:v>
                </c:pt>
                <c:pt idx="24">
                  <c:v>0.485474527456146</c:v>
                </c:pt>
                <c:pt idx="25">
                  <c:v>0.48209441874571296</c:v>
                </c:pt>
                <c:pt idx="26">
                  <c:v>0.47521771936799201</c:v>
                </c:pt>
                <c:pt idx="27">
                  <c:v>0.46574804613112902</c:v>
                </c:pt>
                <c:pt idx="28">
                  <c:v>0.46398918189720101</c:v>
                </c:pt>
                <c:pt idx="29">
                  <c:v>0.461617205081848</c:v>
                </c:pt>
                <c:pt idx="30">
                  <c:v>0.45919318286331701</c:v>
                </c:pt>
                <c:pt idx="31">
                  <c:v>0.45023862732870001</c:v>
                </c:pt>
                <c:pt idx="32">
                  <c:v>0.44549841865454798</c:v>
                </c:pt>
                <c:pt idx="33">
                  <c:v>0.44017274747726703</c:v>
                </c:pt>
                <c:pt idx="34">
                  <c:v>0.43642495115767899</c:v>
                </c:pt>
                <c:pt idx="35">
                  <c:v>0.43048796078921803</c:v>
                </c:pt>
                <c:pt idx="36">
                  <c:v>0.41850244215995203</c:v>
                </c:pt>
                <c:pt idx="37">
                  <c:v>0.407084295722697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359966261723551E-2"/>
          <c:y val="5.5206043921254777E-2"/>
          <c:w val="0.96919609144304819"/>
          <c:h val="0.797672492610987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'Ark1'!$I$1</c:f>
              <c:strCache>
                <c:ptCount val="1"/>
                <c:pt idx="0">
                  <c:v>8.Jeg er ikke bekymret for at min arbeidsplass blir overflødig i framtiden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Flatanger</c:v>
                </c:pt>
                <c:pt idx="1">
                  <c:v>Overhalla</c:v>
                </c:pt>
                <c:pt idx="2">
                  <c:v>Osen</c:v>
                </c:pt>
                <c:pt idx="3">
                  <c:v>Selbu</c:v>
                </c:pt>
                <c:pt idx="4">
                  <c:v>Frosta</c:v>
                </c:pt>
                <c:pt idx="5">
                  <c:v>Skaun</c:v>
                </c:pt>
                <c:pt idx="6">
                  <c:v>Frøya</c:v>
                </c:pt>
                <c:pt idx="7">
                  <c:v>Rennebu</c:v>
                </c:pt>
                <c:pt idx="8">
                  <c:v>Inderøy</c:v>
                </c:pt>
                <c:pt idx="9">
                  <c:v>Malvik</c:v>
                </c:pt>
                <c:pt idx="10">
                  <c:v>Levanger</c:v>
                </c:pt>
                <c:pt idx="11">
                  <c:v>Midtre Gauldal</c:v>
                </c:pt>
                <c:pt idx="12">
                  <c:v>Oppdal</c:v>
                </c:pt>
                <c:pt idx="13">
                  <c:v>Heim</c:v>
                </c:pt>
                <c:pt idx="14">
                  <c:v>Grong</c:v>
                </c:pt>
                <c:pt idx="15">
                  <c:v>Åfjord</c:v>
                </c:pt>
                <c:pt idx="16">
                  <c:v>Nærøysund</c:v>
                </c:pt>
                <c:pt idx="17">
                  <c:v>Trondheim</c:v>
                </c:pt>
                <c:pt idx="18">
                  <c:v>Rindal</c:v>
                </c:pt>
                <c:pt idx="19">
                  <c:v>Tydal</c:v>
                </c:pt>
                <c:pt idx="20">
                  <c:v>Holtålen</c:v>
                </c:pt>
                <c:pt idx="21">
                  <c:v>Stjørdal</c:v>
                </c:pt>
                <c:pt idx="22">
                  <c:v>Hitra</c:v>
                </c:pt>
                <c:pt idx="23">
                  <c:v>Ørland</c:v>
                </c:pt>
                <c:pt idx="24">
                  <c:v>Namsos</c:v>
                </c:pt>
                <c:pt idx="25">
                  <c:v>Røros</c:v>
                </c:pt>
                <c:pt idx="26">
                  <c:v>Verdal</c:v>
                </c:pt>
                <c:pt idx="27">
                  <c:v>Orkland</c:v>
                </c:pt>
                <c:pt idx="28">
                  <c:v>Melhus</c:v>
                </c:pt>
                <c:pt idx="29">
                  <c:v>Indre Fosen</c:v>
                </c:pt>
                <c:pt idx="30">
                  <c:v>Steinkjer</c:v>
                </c:pt>
                <c:pt idx="31">
                  <c:v>Snåsa</c:v>
                </c:pt>
                <c:pt idx="32">
                  <c:v>Namsskogan</c:v>
                </c:pt>
                <c:pt idx="33">
                  <c:v>Meråker</c:v>
                </c:pt>
                <c:pt idx="34">
                  <c:v>Lierne</c:v>
                </c:pt>
                <c:pt idx="35">
                  <c:v>Høylandet</c:v>
                </c:pt>
                <c:pt idx="36">
                  <c:v>Leka</c:v>
                </c:pt>
                <c:pt idx="37">
                  <c:v>Røyrvik</c:v>
                </c:pt>
              </c:strCache>
            </c:strRef>
          </c:cat>
          <c:val>
            <c:numRef>
              <c:f>'Ark1'!$I$2:$I$39</c:f>
              <c:numCache>
                <c:formatCode>0%</c:formatCode>
                <c:ptCount val="38"/>
                <c:pt idx="0">
                  <c:v>0.80436933748906803</c:v>
                </c:pt>
                <c:pt idx="1">
                  <c:v>0.79902645536874206</c:v>
                </c:pt>
                <c:pt idx="2">
                  <c:v>0.79248762999164202</c:v>
                </c:pt>
                <c:pt idx="3">
                  <c:v>0.78242163525638797</c:v>
                </c:pt>
                <c:pt idx="4">
                  <c:v>0.769327921277702</c:v>
                </c:pt>
                <c:pt idx="5">
                  <c:v>0.76857475897134819</c:v>
                </c:pt>
                <c:pt idx="6">
                  <c:v>0.76751373204734419</c:v>
                </c:pt>
                <c:pt idx="7">
                  <c:v>0.76687060566693122</c:v>
                </c:pt>
                <c:pt idx="8">
                  <c:v>0.76323961429216991</c:v>
                </c:pt>
                <c:pt idx="9">
                  <c:v>0.76292260698048098</c:v>
                </c:pt>
                <c:pt idx="10">
                  <c:v>0.76264633264867898</c:v>
                </c:pt>
                <c:pt idx="11">
                  <c:v>0.76184824737142909</c:v>
                </c:pt>
                <c:pt idx="12">
                  <c:v>0.75946218285605493</c:v>
                </c:pt>
                <c:pt idx="13">
                  <c:v>0.75492591240945295</c:v>
                </c:pt>
                <c:pt idx="14">
                  <c:v>0.75330547757596411</c:v>
                </c:pt>
                <c:pt idx="15">
                  <c:v>0.75098750213630305</c:v>
                </c:pt>
                <c:pt idx="16">
                  <c:v>0.75055548315648402</c:v>
                </c:pt>
                <c:pt idx="17">
                  <c:v>0.74958270120465598</c:v>
                </c:pt>
                <c:pt idx="18">
                  <c:v>0.74863744898045892</c:v>
                </c:pt>
                <c:pt idx="19">
                  <c:v>0.74716195983576994</c:v>
                </c:pt>
                <c:pt idx="20">
                  <c:v>0.7445179986228122</c:v>
                </c:pt>
                <c:pt idx="21">
                  <c:v>0.744096262532848</c:v>
                </c:pt>
                <c:pt idx="22">
                  <c:v>0.74301677759014695</c:v>
                </c:pt>
                <c:pt idx="23">
                  <c:v>0.74159607341131806</c:v>
                </c:pt>
                <c:pt idx="24">
                  <c:v>0.73396985580663598</c:v>
                </c:pt>
                <c:pt idx="25">
                  <c:v>0.73015500663839905</c:v>
                </c:pt>
                <c:pt idx="26">
                  <c:v>0.71952140143246002</c:v>
                </c:pt>
                <c:pt idx="27">
                  <c:v>0.71940871625548797</c:v>
                </c:pt>
                <c:pt idx="28">
                  <c:v>0.71196606657105699</c:v>
                </c:pt>
                <c:pt idx="29">
                  <c:v>0.70572474507243499</c:v>
                </c:pt>
                <c:pt idx="30">
                  <c:v>0.69663140793304512</c:v>
                </c:pt>
                <c:pt idx="31">
                  <c:v>0.68773348355610697</c:v>
                </c:pt>
                <c:pt idx="32">
                  <c:v>0.67385671227529997</c:v>
                </c:pt>
                <c:pt idx="33">
                  <c:v>0.66202472890122299</c:v>
                </c:pt>
                <c:pt idx="34">
                  <c:v>0.64968557591744902</c:v>
                </c:pt>
                <c:pt idx="35">
                  <c:v>0.64837530621091299</c:v>
                </c:pt>
                <c:pt idx="36">
                  <c:v>0.64061862381606505</c:v>
                </c:pt>
                <c:pt idx="37">
                  <c:v>0.63783730383568205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'Ark1'!$J$1</c:f>
              <c:strCache>
                <c:ptCount val="1"/>
                <c:pt idx="0">
                  <c:v>9.Jeg er ikke bekymret for at min arbeidserfaring/kompetanse blir mindre relevant i framtiden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'Ark1'!$A$2:$A$39</c:f>
              <c:strCache>
                <c:ptCount val="38"/>
                <c:pt idx="0">
                  <c:v>Holtålen</c:v>
                </c:pt>
                <c:pt idx="1">
                  <c:v>Flatanger</c:v>
                </c:pt>
                <c:pt idx="2">
                  <c:v>Midtre Gauldal</c:v>
                </c:pt>
                <c:pt idx="3">
                  <c:v>Heim</c:v>
                </c:pt>
                <c:pt idx="4">
                  <c:v>Høylandet</c:v>
                </c:pt>
                <c:pt idx="5">
                  <c:v>Selbu</c:v>
                </c:pt>
                <c:pt idx="6">
                  <c:v>Skaun</c:v>
                </c:pt>
                <c:pt idx="7">
                  <c:v>Levanger</c:v>
                </c:pt>
                <c:pt idx="8">
                  <c:v>Ørland</c:v>
                </c:pt>
                <c:pt idx="9">
                  <c:v>Oppdal</c:v>
                </c:pt>
                <c:pt idx="10">
                  <c:v>Grong</c:v>
                </c:pt>
                <c:pt idx="11">
                  <c:v>Rennebu</c:v>
                </c:pt>
                <c:pt idx="12">
                  <c:v>Nærøysund</c:v>
                </c:pt>
                <c:pt idx="13">
                  <c:v>Frosta</c:v>
                </c:pt>
                <c:pt idx="14">
                  <c:v>Overhalla</c:v>
                </c:pt>
                <c:pt idx="15">
                  <c:v>Frøya</c:v>
                </c:pt>
                <c:pt idx="16">
                  <c:v>Malvik</c:v>
                </c:pt>
                <c:pt idx="17">
                  <c:v>Snåsa</c:v>
                </c:pt>
                <c:pt idx="18">
                  <c:v>Lierne</c:v>
                </c:pt>
                <c:pt idx="19">
                  <c:v>Hitra</c:v>
                </c:pt>
                <c:pt idx="20">
                  <c:v>Inderøy</c:v>
                </c:pt>
                <c:pt idx="21">
                  <c:v>Åfjord</c:v>
                </c:pt>
                <c:pt idx="22">
                  <c:v>Røros</c:v>
                </c:pt>
                <c:pt idx="23">
                  <c:v>Trondheim</c:v>
                </c:pt>
                <c:pt idx="24">
                  <c:v>Osen</c:v>
                </c:pt>
                <c:pt idx="25">
                  <c:v>Indre Fosen</c:v>
                </c:pt>
                <c:pt idx="26">
                  <c:v>Orkland</c:v>
                </c:pt>
                <c:pt idx="27">
                  <c:v>Rindal</c:v>
                </c:pt>
                <c:pt idx="28">
                  <c:v>Melhus</c:v>
                </c:pt>
                <c:pt idx="29">
                  <c:v>Stjørdal</c:v>
                </c:pt>
                <c:pt idx="30">
                  <c:v>Namsos</c:v>
                </c:pt>
                <c:pt idx="31">
                  <c:v>Tydal</c:v>
                </c:pt>
                <c:pt idx="32">
                  <c:v>Verdal</c:v>
                </c:pt>
                <c:pt idx="33">
                  <c:v>Røyrvik</c:v>
                </c:pt>
                <c:pt idx="34">
                  <c:v>Meråker</c:v>
                </c:pt>
                <c:pt idx="35">
                  <c:v>Steinkjer</c:v>
                </c:pt>
                <c:pt idx="36">
                  <c:v>Namsskogan</c:v>
                </c:pt>
                <c:pt idx="37">
                  <c:v>Leka</c:v>
                </c:pt>
              </c:strCache>
            </c:strRef>
          </c:cat>
          <c:val>
            <c:numRef>
              <c:f>'Ark1'!$J$2:$J$39</c:f>
              <c:numCache>
                <c:formatCode>0%</c:formatCode>
                <c:ptCount val="38"/>
                <c:pt idx="0">
                  <c:v>0.87605779183697707</c:v>
                </c:pt>
                <c:pt idx="1">
                  <c:v>0.857853743625131</c:v>
                </c:pt>
                <c:pt idx="2">
                  <c:v>0.8243060081030541</c:v>
                </c:pt>
                <c:pt idx="3">
                  <c:v>0.82263062950700505</c:v>
                </c:pt>
                <c:pt idx="4">
                  <c:v>0.81939687196560596</c:v>
                </c:pt>
                <c:pt idx="5">
                  <c:v>0.81886815956615611</c:v>
                </c:pt>
                <c:pt idx="6">
                  <c:v>0.81847135531275195</c:v>
                </c:pt>
                <c:pt idx="7">
                  <c:v>0.81781153993519795</c:v>
                </c:pt>
                <c:pt idx="8">
                  <c:v>0.81382660793163497</c:v>
                </c:pt>
                <c:pt idx="9">
                  <c:v>0.801848241195251</c:v>
                </c:pt>
                <c:pt idx="10">
                  <c:v>0.80086285756145803</c:v>
                </c:pt>
                <c:pt idx="11">
                  <c:v>0.79760033239255312</c:v>
                </c:pt>
                <c:pt idx="12">
                  <c:v>0.79745167204505407</c:v>
                </c:pt>
                <c:pt idx="13">
                  <c:v>0.79609667593273903</c:v>
                </c:pt>
                <c:pt idx="14">
                  <c:v>0.78961786005016699</c:v>
                </c:pt>
                <c:pt idx="15">
                  <c:v>0.78902261174484389</c:v>
                </c:pt>
                <c:pt idx="16">
                  <c:v>0.78798801859208989</c:v>
                </c:pt>
                <c:pt idx="17">
                  <c:v>0.78646003865926417</c:v>
                </c:pt>
                <c:pt idx="18">
                  <c:v>0.78595594474893504</c:v>
                </c:pt>
                <c:pt idx="19">
                  <c:v>0.78534136019402001</c:v>
                </c:pt>
                <c:pt idx="20">
                  <c:v>0.78093782991947702</c:v>
                </c:pt>
                <c:pt idx="21">
                  <c:v>0.78036434805503008</c:v>
                </c:pt>
                <c:pt idx="22">
                  <c:v>0.77518432481337796</c:v>
                </c:pt>
                <c:pt idx="23">
                  <c:v>0.77400055327089501</c:v>
                </c:pt>
                <c:pt idx="24">
                  <c:v>0.77358832208462602</c:v>
                </c:pt>
                <c:pt idx="25">
                  <c:v>0.77210908097383391</c:v>
                </c:pt>
                <c:pt idx="26">
                  <c:v>0.76930855089071604</c:v>
                </c:pt>
                <c:pt idx="27">
                  <c:v>0.76653812055481996</c:v>
                </c:pt>
                <c:pt idx="28">
                  <c:v>0.764701835846466</c:v>
                </c:pt>
                <c:pt idx="29">
                  <c:v>0.764256595295986</c:v>
                </c:pt>
                <c:pt idx="30">
                  <c:v>0.76256103161277899</c:v>
                </c:pt>
                <c:pt idx="31">
                  <c:v>0.75150224716477698</c:v>
                </c:pt>
                <c:pt idx="32">
                  <c:v>0.75059248402047307</c:v>
                </c:pt>
                <c:pt idx="33">
                  <c:v>0.74664572697626697</c:v>
                </c:pt>
                <c:pt idx="34">
                  <c:v>0.74252702654265401</c:v>
                </c:pt>
                <c:pt idx="35">
                  <c:v>0.73239725246056819</c:v>
                </c:pt>
                <c:pt idx="36">
                  <c:v>0.72971111520697407</c:v>
                </c:pt>
                <c:pt idx="37">
                  <c:v>0.67855061648022796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98-48C2-A90D-134FD18AF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119600"/>
        <c:axId val="326347728"/>
      </c:barChart>
      <c:catAx>
        <c:axId val="33011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26347728"/>
        <c:crosses val="autoZero"/>
        <c:auto val="1"/>
        <c:lblAlgn val="ctr"/>
        <c:lblOffset val="100"/>
        <c:noMultiLvlLbl val="0"/>
      </c:catAx>
      <c:valAx>
        <c:axId val="32634772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330119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79A362-5BC1-40F1-8026-5D409656F37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3FD9C9-BF1E-48E9-9B7D-71969D045BA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D3ABE-2AEA-4050-967E-BFCA7444A378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3C9E56-8CC6-4DB4-85A5-61295AAEA7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34E885-3815-4A24-9EF2-1066DA2758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942AD-42F9-43D9-B54C-7E8F9E307E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74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14612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457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101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0025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8856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665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502383" y="2645387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411839635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0100325" y="2626013"/>
            <a:ext cx="12935713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D94A94"/>
              </a:buClr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402079" y="2626013"/>
            <a:ext cx="8546593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Shape 54"/>
          <p:cNvSpPr txBox="1">
            <a:spLocks/>
          </p:cNvSpPr>
          <p:nvPr userDrawn="1"/>
        </p:nvSpPr>
        <p:spPr>
          <a:xfrm>
            <a:off x="22825605" y="12950190"/>
            <a:ext cx="102656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1pPr>
            <a:lvl2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558180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350070410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9865268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987136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48941976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093551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5571325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556788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8" y="8441871"/>
            <a:ext cx="21633959" cy="4261758"/>
          </a:xfrm>
        </p:spPr>
        <p:txBody>
          <a:bodyPr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100539433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12106657" y="2645387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389139" y="7791713"/>
            <a:ext cx="10448546" cy="4969823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2093718" y="7797809"/>
            <a:ext cx="10942320" cy="496675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1105300921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5940186" y="2745342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6" name="Plassholder for innhold 2"/>
          <p:cNvSpPr>
            <a:spLocks noGrp="1"/>
          </p:cNvSpPr>
          <p:nvPr>
            <p:ph idx="11" hasCustomPrompt="1"/>
          </p:nvPr>
        </p:nvSpPr>
        <p:spPr>
          <a:xfrm>
            <a:off x="8671132" y="2753580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7" name="Plassholder for innhold 2"/>
          <p:cNvSpPr>
            <a:spLocks noGrp="1"/>
          </p:cNvSpPr>
          <p:nvPr>
            <p:ph idx="12" hasCustomPrompt="1"/>
          </p:nvPr>
        </p:nvSpPr>
        <p:spPr>
          <a:xfrm>
            <a:off x="1402079" y="2745342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8" name="Plassholder for innhold 2"/>
          <p:cNvSpPr>
            <a:spLocks noGrp="1"/>
          </p:cNvSpPr>
          <p:nvPr>
            <p:ph idx="13" hasCustomPrompt="1"/>
          </p:nvPr>
        </p:nvSpPr>
        <p:spPr>
          <a:xfrm>
            <a:off x="15940186" y="7845147"/>
            <a:ext cx="7095852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9" name="Plassholder for innhold 2"/>
          <p:cNvSpPr>
            <a:spLocks noGrp="1"/>
          </p:cNvSpPr>
          <p:nvPr>
            <p:ph idx="14" hasCustomPrompt="1"/>
          </p:nvPr>
        </p:nvSpPr>
        <p:spPr>
          <a:xfrm>
            <a:off x="8671132" y="7853385"/>
            <a:ext cx="7046976" cy="4855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idx="15" hasCustomPrompt="1"/>
          </p:nvPr>
        </p:nvSpPr>
        <p:spPr>
          <a:xfrm>
            <a:off x="1402079" y="7845147"/>
            <a:ext cx="7046976" cy="4858534"/>
          </a:xfrm>
        </p:spPr>
        <p:txBody>
          <a:bodyPr/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indent="-635000"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indent="-635000"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indent="-635000"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</a:lstStyle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</p:txBody>
      </p:sp>
    </p:spTree>
    <p:extLst>
      <p:ext uri="{BB962C8B-B14F-4D97-AF65-F5344CB8AC3E}">
        <p14:creationId xmlns:p14="http://schemas.microsoft.com/office/powerpoint/2010/main" val="300113692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634499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4504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7999" y="111766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02249727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 dirty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6920878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602395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719999" y="3416300"/>
            <a:ext cx="22933746" cy="8036236"/>
          </a:xfrm>
        </p:spPr>
        <p:txBody>
          <a:bodyPr>
            <a:no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  <a:lvl2pPr>
              <a:spcBef>
                <a:spcPts val="1200"/>
              </a:spcBef>
              <a:defRPr sz="3200">
                <a:solidFill>
                  <a:schemeClr val="tx1"/>
                </a:solidFill>
              </a:defRPr>
            </a:lvl2pPr>
            <a:lvl3pPr>
              <a:spcBef>
                <a:spcPts val="1200"/>
              </a:spcBef>
              <a:defRPr sz="32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2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19999" y="861435"/>
            <a:ext cx="22933750" cy="80823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52385" y="12831511"/>
            <a:ext cx="301365" cy="30777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00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12192000" y="12787018"/>
            <a:ext cx="9341556" cy="395584"/>
          </a:xfrm>
        </p:spPr>
        <p:txBody>
          <a:bodyPr anchor="ctr">
            <a:noAutofit/>
          </a:bodyPr>
          <a:lstStyle>
            <a:lvl1pPr>
              <a:spcBef>
                <a:spcPts val="1200"/>
              </a:spcBef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1407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519465" y="10938695"/>
            <a:ext cx="20828000" cy="214865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9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0044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8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7999" y="111766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91921129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1608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9508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5616" y="903178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6646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2495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15227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1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852846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7203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778000" y="11120172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14170753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4384002" cy="13716001"/>
          </a:xfrm>
          <a:prstGeom prst="rect">
            <a:avLst/>
          </a:prstGeom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82750" y="9950817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35616" y="903178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8467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0629" y="-48986"/>
            <a:ext cx="24514629" cy="13847156"/>
          </a:xfrm>
          <a:prstGeom prst="rect">
            <a:avLst/>
          </a:prstGeom>
        </p:spPr>
      </p:pic>
      <p:sp>
        <p:nvSpPr>
          <p:cNvPr id="5" name="Shape 13"/>
          <p:cNvSpPr>
            <a:spLocks noGrp="1"/>
          </p:cNvSpPr>
          <p:nvPr>
            <p:ph type="title"/>
          </p:nvPr>
        </p:nvSpPr>
        <p:spPr>
          <a:xfrm>
            <a:off x="1682750" y="10571304"/>
            <a:ext cx="20828000" cy="2148655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01799" y="184721"/>
            <a:ext cx="1350267" cy="13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4192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0CE90A-F195-4F6A-AAE2-E0B94AE1BC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24384001" cy="13716000"/>
          </a:xfrm>
          <a:prstGeom prst="rect">
            <a:avLst/>
          </a:prstGeom>
        </p:spPr>
      </p:pic>
      <p:pic>
        <p:nvPicPr>
          <p:cNvPr id="8" name="Bilde 4">
            <a:extLst>
              <a:ext uri="{FF2B5EF4-FFF2-40B4-BE49-F238E27FC236}">
                <a16:creationId xmlns:a16="http://schemas.microsoft.com/office/drawing/2014/main" id="{2E3C9E30-0FC0-473E-8343-7C0E12F05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774" y="658249"/>
            <a:ext cx="1350267" cy="1356363"/>
          </a:xfrm>
          <a:prstGeom prst="rect">
            <a:avLst/>
          </a:prstGeom>
        </p:spPr>
      </p:pic>
      <p:sp>
        <p:nvSpPr>
          <p:cNvPr id="4" name="Shape 13">
            <a:extLst>
              <a:ext uri="{FF2B5EF4-FFF2-40B4-BE49-F238E27FC236}">
                <a16:creationId xmlns:a16="http://schemas.microsoft.com/office/drawing/2014/main" id="{5DAEA707-BAFB-45C9-8EC8-44EA986B1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774" y="7591696"/>
            <a:ext cx="13785850" cy="135636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6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53163273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nktli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t>Title Text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0" hasCustomPrompt="1"/>
          </p:nvPr>
        </p:nvSpPr>
        <p:spPr>
          <a:xfrm>
            <a:off x="1402078" y="2639291"/>
            <a:ext cx="21633959" cy="9871364"/>
          </a:xfrm>
        </p:spPr>
        <p:txBody>
          <a:bodyPr>
            <a:normAutofit/>
          </a:bodyPr>
          <a:lstStyle>
            <a:lvl1pPr marL="635000" indent="-635000"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00" indent="-635000"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905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2540000" indent="-635000"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r>
              <a:rPr lang="en-US"/>
              <a:t>Body Level One</a:t>
            </a:r>
          </a:p>
          <a:p>
            <a:pPr lvl="1"/>
            <a:r>
              <a:rPr lang="en-US"/>
              <a:t>Body Level Two</a:t>
            </a:r>
          </a:p>
          <a:p>
            <a:pPr lvl="2"/>
            <a:r>
              <a:rPr lang="en-US"/>
              <a:t>Body Level Three</a:t>
            </a:r>
          </a:p>
          <a:p>
            <a:pPr lvl="3"/>
            <a:r>
              <a:rPr lang="en-US"/>
              <a:t>Body Level Four</a:t>
            </a:r>
          </a:p>
        </p:txBody>
      </p:sp>
    </p:spTree>
    <p:extLst>
      <p:ext uri="{BB962C8B-B14F-4D97-AF65-F5344CB8AC3E}">
        <p14:creationId xmlns:p14="http://schemas.microsoft.com/office/powerpoint/2010/main" val="290862560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402080" y="2540000"/>
            <a:ext cx="21633958" cy="999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DCD2AD2E-506D-42B7-A2C2-779E4E751C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66698" y="12539980"/>
            <a:ext cx="1054796" cy="966896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C4654B-7224-4CCB-B81D-CC024A19CB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66699" y="12482830"/>
            <a:ext cx="987458" cy="1024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055924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71" r:id="rId8"/>
    <p:sldLayoutId id="2147483745" r:id="rId9"/>
    <p:sldLayoutId id="2147483747" r:id="rId10"/>
    <p:sldLayoutId id="2147483753" r:id="rId11"/>
    <p:sldLayoutId id="2147483760" r:id="rId12"/>
    <p:sldLayoutId id="2147483761" r:id="rId13"/>
    <p:sldLayoutId id="2147483762" r:id="rId14"/>
    <p:sldLayoutId id="2147483768" r:id="rId15"/>
    <p:sldLayoutId id="2147483769" r:id="rId16"/>
    <p:sldLayoutId id="2147483770" r:id="rId17"/>
    <p:sldLayoutId id="2147483806" r:id="rId18"/>
    <p:sldLayoutId id="2147483810" r:id="rId19"/>
    <p:sldLayoutId id="2147483838" r:id="rId20"/>
    <p:sldLayoutId id="2147483847" r:id="rId21"/>
    <p:sldLayoutId id="2147483848" r:id="rId22"/>
  </p:sldLayoutIdLst>
  <p:transition spd="med"/>
  <p:hf sldNum="0" hdr="0" ftr="0" dt="0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1800"/>
        </a:spcBef>
        <a:spcAft>
          <a:spcPts val="600"/>
        </a:spcAft>
        <a:buClr>
          <a:srgbClr val="3D4A9A"/>
        </a:buClr>
        <a:buSzPct val="150000"/>
        <a:buFont typeface="Arial" panose="020B0604020202020204" pitchFamily="34" charset="0"/>
        <a:buChar char="•"/>
        <a:tabLst/>
        <a:defRPr lang="en-US" sz="36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tabLst/>
        <a:defRPr lang="en-US" sz="32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8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402079" y="431799"/>
            <a:ext cx="21633959" cy="18613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402080" y="2540000"/>
            <a:ext cx="21633958" cy="9999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lang="en-US"/>
              <a:t>Body Level One</a:t>
            </a:r>
          </a:p>
          <a:p>
            <a:pPr marL="1270000" marR="0" lvl="1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04A9A"/>
              </a:buClr>
              <a:buSzPct val="10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Two</a:t>
            </a:r>
          </a:p>
          <a:p>
            <a:pPr marL="1905000" marR="0" lvl="2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150000"/>
              <a:buFont typeface="Arial" panose="020B0604020202020204" pitchFamily="34" charset="0"/>
              <a:buChar char="•"/>
              <a:tabLst/>
            </a:pPr>
            <a:r>
              <a:rPr lang="en-US"/>
              <a:t>Body Level Three</a:t>
            </a:r>
          </a:p>
          <a:p>
            <a:pPr marL="2540000" marR="0" lvl="3" indent="-635000" algn="l" defTabSz="825500" rtl="0" latinLnBrk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A19487"/>
              </a:buClr>
              <a:buSzPct val="80000"/>
              <a:buFont typeface="Courier New" panose="02070309020205020404" pitchFamily="49" charset="0"/>
              <a:buChar char="o"/>
              <a:tabLst/>
            </a:pPr>
            <a:r>
              <a:rPr lang="en-US"/>
              <a:t>Body Level Four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618E4D-B698-440B-9BB3-191FACAE1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36038" y="12539980"/>
            <a:ext cx="895350" cy="1009650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A98BC36-BA84-44C7-AB34-0C268910E2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036038" y="12568764"/>
            <a:ext cx="987458" cy="1024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90837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7" r:id="rId3"/>
    <p:sldLayoutId id="2147483819" r:id="rId4"/>
    <p:sldLayoutId id="2147483820" r:id="rId5"/>
  </p:sldLayoutIdLst>
  <p:transition spd="med"/>
  <p:hf sldNum="0" hdr="0" ftr="0" dt="0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1pPr>
      <a:lvl2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2pPr>
      <a:lvl3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3pPr>
      <a:lvl4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4pPr>
      <a:lvl5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535353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1800"/>
        </a:spcBef>
        <a:spcAft>
          <a:spcPts val="600"/>
        </a:spcAft>
        <a:buClr>
          <a:srgbClr val="3D4A9A"/>
        </a:buClr>
        <a:buSzPct val="150000"/>
        <a:buFont typeface="Arial" panose="020B0604020202020204" pitchFamily="34" charset="0"/>
        <a:buChar char="•"/>
        <a:tabLst/>
        <a:defRPr lang="en-US" sz="36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1pPr>
      <a:lvl2pPr marL="1270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CD1D84"/>
        </a:buClr>
        <a:buSzPct val="125000"/>
        <a:buFont typeface="Arial" panose="020B0604020202020204" pitchFamily="34" charset="0"/>
        <a:buChar char="•"/>
        <a:tabLst/>
        <a:defRPr lang="en-US" sz="3200" b="0" i="0" u="none" strike="noStrike" cap="none" spc="0" baseline="0" dirty="0" smtClean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2pPr>
      <a:lvl3pPr marL="1905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8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3pPr>
      <a:lvl4pPr marL="1905000" marR="0" indent="-635000" algn="l" defTabSz="825500" rtl="0" latinLnBrk="0">
        <a:lnSpc>
          <a:spcPct val="100000"/>
        </a:lnSpc>
        <a:spcBef>
          <a:spcPts val="0"/>
        </a:spcBef>
        <a:spcAft>
          <a:spcPts val="1200"/>
        </a:spcAft>
        <a:buClr>
          <a:srgbClr val="A19487"/>
        </a:buClr>
        <a:buSzPct val="125000"/>
        <a:buFont typeface="Arial" panose="020B0604020202020204" pitchFamily="34" charset="0"/>
        <a:buChar char="•"/>
        <a:tabLst/>
        <a:defRPr lang="en-US" sz="2400" b="0" i="0" u="none" strike="noStrike" cap="none" spc="0" baseline="0" dirty="0">
          <a:ln>
            <a:noFill/>
          </a:ln>
          <a:solidFill>
            <a:srgbClr val="626362"/>
          </a:solidFill>
          <a:uFillTx/>
          <a:latin typeface="Arial" panose="020B0604020202020204" pitchFamily="34" charset="0"/>
          <a:ea typeface="HurmeGeometricSans3 Light"/>
          <a:cs typeface="Arial" panose="020B0604020202020204" pitchFamily="34" charset="0"/>
          <a:sym typeface="HurmeGeometricSans3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5pPr>
      <a:lvl6pPr marL="3663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6pPr>
      <a:lvl7pPr marL="4298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7pPr>
      <a:lvl8pPr marL="4933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8pPr>
      <a:lvl9pPr marL="5568460" marR="0" indent="-48846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4000" b="0" i="0" u="none" strike="noStrike" cap="none" spc="0" baseline="0">
          <a:ln>
            <a:noFill/>
          </a:ln>
          <a:solidFill>
            <a:srgbClr val="626362"/>
          </a:solidFill>
          <a:uFillTx/>
          <a:latin typeface="HurmeGeometricSans3 Light"/>
          <a:ea typeface="HurmeGeometricSans3 Light"/>
          <a:cs typeface="HurmeGeometricSans3 Light"/>
          <a:sym typeface="HurmeGeometricSans3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urmeGeometricSans3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hyperlink" Target="mailto:tone@responsanalyse.no" TargetMode="External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lysbildenummer 2"/>
          <p:cNvSpPr>
            <a:spLocks noGrp="1"/>
          </p:cNvSpPr>
          <p:nvPr>
            <p:ph type="sldNum" sz="quarter" idx="4294967295"/>
          </p:nvPr>
        </p:nvSpPr>
        <p:spPr>
          <a:xfrm>
            <a:off x="22622577" y="12706350"/>
            <a:ext cx="318212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nb-NO" smtClean="0"/>
              <a:t>1</a:t>
            </a:fld>
            <a:endParaRPr lang="nb-NO"/>
          </a:p>
        </p:txBody>
      </p:sp>
      <p:sp>
        <p:nvSpPr>
          <p:cNvPr id="6" name="Tittel 1">
            <a:extLst>
              <a:ext uri="{FF2B5EF4-FFF2-40B4-BE49-F238E27FC236}">
                <a16:creationId xmlns:a16="http://schemas.microsoft.com/office/drawing/2014/main" id="{5B44A57F-567C-4310-9042-659C509BA8DC}"/>
              </a:ext>
            </a:extLst>
          </p:cNvPr>
          <p:cNvSpPr txBox="1">
            <a:spLocks/>
          </p:cNvSpPr>
          <p:nvPr/>
        </p:nvSpPr>
        <p:spPr>
          <a:xfrm>
            <a:off x="1778000" y="8444347"/>
            <a:ext cx="208280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6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r>
              <a:rPr lang="nb-NO" dirty="0">
                <a:latin typeface="Arial"/>
                <a:cs typeface="Arial"/>
              </a:rPr>
              <a:t>Fylkesrapport</a:t>
            </a:r>
          </a:p>
          <a:p>
            <a:r>
              <a:rPr lang="nb-NO" dirty="0">
                <a:latin typeface="Arial"/>
                <a:cs typeface="Arial"/>
              </a:rPr>
              <a:t>Trøndelag</a:t>
            </a:r>
          </a:p>
        </p:txBody>
      </p:sp>
    </p:spTree>
    <p:extLst>
      <p:ext uri="{BB962C8B-B14F-4D97-AF65-F5344CB8AC3E}">
        <p14:creationId xmlns:p14="http://schemas.microsoft.com/office/powerpoint/2010/main" val="247395234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1. Jeg opplever at jeg har mulighet til å være med å påvirke utviklingen i mitt lokalsamfunn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9601302-956B-5644-91C9-8F9F0A72BCE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2106657" y="3918857"/>
            <a:ext cx="9057893" cy="8591798"/>
          </a:xfrm>
        </p:spPr>
        <p:txBody>
          <a:bodyPr>
            <a:normAutofit/>
          </a:bodyPr>
          <a:lstStyle/>
          <a:p>
            <a:r>
              <a:rPr lang="nb-NO" sz="2800" dirty="0"/>
              <a:t>32 prosent av innbyggerne i Trøndelag fylkeskommune er enig i utsagnet. Det er 1 %-poeng mindre enn for Trøndelag fylke utenom Trondheim kommune.</a:t>
            </a:r>
          </a:p>
          <a:p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>
              <a:buFont typeface="+mj-lt"/>
              <a:buAutoNum type="arabicPeriod"/>
            </a:pPr>
            <a:r>
              <a:rPr lang="nb-NO" sz="2400" dirty="0"/>
              <a:t>Røyrvik		62 %</a:t>
            </a:r>
          </a:p>
          <a:p>
            <a:pPr lvl="2">
              <a:buFont typeface="+mj-lt"/>
              <a:buAutoNum type="arabicPeriod"/>
            </a:pPr>
            <a:r>
              <a:rPr lang="nb-NO" sz="2400" dirty="0"/>
              <a:t>Høylandet		56 %</a:t>
            </a:r>
          </a:p>
          <a:p>
            <a:pPr lvl="2">
              <a:buFont typeface="+mj-lt"/>
              <a:buAutoNum type="arabicPeriod"/>
            </a:pPr>
            <a:r>
              <a:rPr lang="nb-NO" sz="2400" dirty="0"/>
              <a:t>Lierne		55 %</a:t>
            </a:r>
          </a:p>
          <a:p>
            <a:pPr lvl="2">
              <a:buFont typeface="+mj-lt"/>
              <a:buAutoNum type="arabicPeriod"/>
            </a:pPr>
            <a:r>
              <a:rPr lang="nb-NO" sz="2400" dirty="0"/>
              <a:t>Flatanger		54 %</a:t>
            </a:r>
          </a:p>
          <a:p>
            <a:pPr lvl="2">
              <a:buFont typeface="+mj-lt"/>
              <a:buAutoNum type="arabicPeriod"/>
            </a:pPr>
            <a:r>
              <a:rPr lang="nb-NO" sz="2400" dirty="0"/>
              <a:t>Holtålen		47 %</a:t>
            </a:r>
          </a:p>
          <a:p>
            <a:pPr lvl="2">
              <a:buFont typeface="+mj-lt"/>
              <a:buAutoNum type="arabicPeriod"/>
            </a:pPr>
            <a:r>
              <a:rPr lang="nb-NO" sz="2400" dirty="0"/>
              <a:t>Tydal		43 %</a:t>
            </a:r>
          </a:p>
          <a:p>
            <a:pPr lvl="2">
              <a:buFont typeface="+mj-lt"/>
              <a:buAutoNum type="arabicPeriod"/>
            </a:pPr>
            <a:r>
              <a:rPr lang="nb-NO" sz="2400" dirty="0"/>
              <a:t>Frøya		42 %</a:t>
            </a:r>
          </a:p>
          <a:p>
            <a:pPr lvl="2">
              <a:buFont typeface="+mj-lt"/>
              <a:buAutoNum type="arabicPeriod"/>
            </a:pPr>
            <a:r>
              <a:rPr lang="nb-NO" sz="2400" dirty="0"/>
              <a:t>Rindal		42 %</a:t>
            </a:r>
          </a:p>
          <a:p>
            <a:pPr lvl="2">
              <a:buFont typeface="+mj-lt"/>
              <a:buAutoNum type="arabicPeriod"/>
            </a:pPr>
            <a:r>
              <a:rPr lang="nb-NO" sz="2400" dirty="0"/>
              <a:t>Rennebu		42 %</a:t>
            </a:r>
          </a:p>
          <a:p>
            <a:pPr lvl="2">
              <a:buFont typeface="+mj-lt"/>
              <a:buAutoNum type="arabicPeriod"/>
            </a:pPr>
            <a:r>
              <a:rPr lang="nb-NO" sz="2400" dirty="0"/>
              <a:t>Snåsa		41 %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A5BF2AA-1658-731E-E290-FF23712140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337" cy="75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4961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1. Jeg opplever at jeg har mulighet til å være med å påvirke utviklingen i mitt lokalsamfunn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496942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2. Jeg opplever at </a:t>
            </a:r>
            <a:r>
              <a:rPr lang="nb-NO"/>
              <a:t>min kommune </a:t>
            </a:r>
            <a:r>
              <a:rPr lang="nb-NO" dirty="0"/>
              <a:t>er god å vokse opp i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5247B8D-D9EE-696D-099F-3F219F7DE9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337" cy="7545467"/>
          </a:xfrm>
          <a:prstGeom prst="rect">
            <a:avLst/>
          </a:prstGeom>
        </p:spPr>
      </p:pic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A224D2DC-B3C2-59A5-B653-A041E5DCC882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73 prosent av innbyggerne i Trøndelag fylkeskommune er enig i utsagnet. Samme som for Trøndelag uten Trondheim kommune.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Høylandet		87 %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Lierne		86 %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Rindal		86 %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Oppdal		85 %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Overhalla		84 %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	84 %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Selbu		83 %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Holtålen		83 %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Tydal		83 %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Åfjord		82 %</a:t>
            </a:r>
          </a:p>
          <a:p>
            <a:pPr lvl="4" hangingPunct="1">
              <a:buFont typeface="+mj-lt"/>
              <a:buAutoNum type="arabicPeriod"/>
            </a:pP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47899125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Jeg opplever at min kommune er god å vokse opp i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798831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3. Vi må satse på bosetting i sentrale områder i </a:t>
            </a:r>
            <a:r>
              <a:rPr lang="nb-NO"/>
              <a:t>min kommune, </a:t>
            </a:r>
            <a:r>
              <a:rPr lang="nb-NO" dirty="0"/>
              <a:t>fremfor spredt bosetting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7C6B07D-D9D3-E6CE-AECF-4BC1D5CC2C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337" cy="7545467"/>
          </a:xfrm>
          <a:prstGeom prst="rect">
            <a:avLst/>
          </a:prstGeom>
        </p:spPr>
      </p:pic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AF68C92B-7BE2-D99D-16B6-57B17E9564C8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30 prosent av innbyggerne i Trøndelag fylkeskommune er enig i utsagnet. Det er 2 %-poeng flere enn for Trøndelag uten Trondheim kommune.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Trondheim	45 %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Malvik		43 %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Meråker		41 %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	40 %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Røros		37 %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Oppdal		34 %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Skaun		33 %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Snåsa		33 %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Ørland		32 %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Rennebu		32 %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3802526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Vi må satse på bosetting i sentrale områder i min kommune, fremfor spredt bosetting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447167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4. Det er greit å bygge ned friluftsområder eller marka så lenge det gir plass til boliger og næringsetableringer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52137D9-EE4E-DB08-9685-39FEC397EB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234" cy="7545387"/>
          </a:xfrm>
          <a:prstGeom prst="rect">
            <a:avLst/>
          </a:prstGeom>
        </p:spPr>
      </p:pic>
      <p:sp>
        <p:nvSpPr>
          <p:cNvPr id="10" name="Plassholder for innhold 3">
            <a:extLst>
              <a:ext uri="{FF2B5EF4-FFF2-40B4-BE49-F238E27FC236}">
                <a16:creationId xmlns:a16="http://schemas.microsoft.com/office/drawing/2014/main" id="{887ACA61-43B4-5BDC-BB97-95F35DCC99F8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23 prosent av innbyggerne i Trøndelag fylkeskommune er enig i utsagnet. Det er 3 %-poeng færre enn for Trøndelag uten Trondheim kommune.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Lierne		48 %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Høylandet		46 %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Tydal		45 %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Leka		44 %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Røyrvik		43 %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Rindal		36 %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Åfjord		36 %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	34 %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Frøya		34 %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Holtålen		32 %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814409217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Det er greit å bygge ned friluftsområder eller marka så lenge det gir plass til boliger og næringsetableringer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7615844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5. Det bør legges til rette for bygging av flere hytter i </a:t>
            </a:r>
            <a:r>
              <a:rPr lang="nb-NO"/>
              <a:t>min kommune</a:t>
            </a: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13DD085-D454-C733-1215-C5BA6AD7E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337" cy="7545467"/>
          </a:xfrm>
          <a:prstGeom prst="rect">
            <a:avLst/>
          </a:prstGeom>
        </p:spPr>
      </p:pic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A9B75268-DAB3-F800-4987-F815F85BACDE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29 prosent av innbyggerne i Trøndelag fylkeskommune er enig i utsagnet. Det er 2 %-poeng færre enn for Trøndelag uten Trondheim kommune.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Leka		59 %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Høylandet		56 %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Røyrvik		56 %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Namsskogan	55 %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Tydal		53 %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Nærøysund	47 %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Holtålen		46 %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Midtre Gauldal	46 %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Rindal		44 %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Lierne		43 %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6270324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Det bør legges til rette for bygging av flere hytter i min kommune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8145604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 15">
            <a:extLst>
              <a:ext uri="{FF2B5EF4-FFF2-40B4-BE49-F238E27FC236}">
                <a16:creationId xmlns:a16="http://schemas.microsoft.com/office/drawing/2014/main" id="{CAE149E1-C62F-465E-AA42-68EB72C6F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006133"/>
              </p:ext>
            </p:extLst>
          </p:nvPr>
        </p:nvGraphicFramePr>
        <p:xfrm>
          <a:off x="2245768" y="2990850"/>
          <a:ext cx="11622773" cy="80768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7250">
                  <a:extLst>
                    <a:ext uri="{9D8B030D-6E8A-4147-A177-3AD203B41FA5}">
                      <a16:colId xmlns:a16="http://schemas.microsoft.com/office/drawing/2014/main" val="516212368"/>
                    </a:ext>
                  </a:extLst>
                </a:gridCol>
                <a:gridCol w="7915523">
                  <a:extLst>
                    <a:ext uri="{9D8B030D-6E8A-4147-A177-3AD203B41FA5}">
                      <a16:colId xmlns:a16="http://schemas.microsoft.com/office/drawing/2014/main" val="4210194992"/>
                    </a:ext>
                  </a:extLst>
                </a:gridCol>
              </a:tblGrid>
              <a:tr h="1134768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Målgruppe: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nb-NO" sz="2800" b="0" i="0" u="none" strike="noStrike" cap="none" spc="0" normalizeH="0" baseline="0" dirty="0">
                          <a:ln>
                            <a:noFill/>
                          </a:ln>
                          <a:solidFill>
                            <a:srgbClr val="535353"/>
                          </a:solidFill>
                          <a:effectLst/>
                          <a:uFillTx/>
                          <a:latin typeface="+mn-lt"/>
                          <a:ea typeface="HurmeGeometricSans3 Light"/>
                          <a:cs typeface="HurmeGeometricSans3 Light"/>
                          <a:sym typeface="HurmeGeometricSans3 Light"/>
                        </a:rPr>
                        <a:t>Innbyggere i Trøndelag fylkeskommune</a:t>
                      </a:r>
                    </a:p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847490"/>
                  </a:ext>
                </a:extLst>
              </a:tr>
              <a:tr h="1585069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Antall respondenter: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17.871 i Trøndelag totalt</a:t>
                      </a:r>
                    </a:p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16.632 når Trondheim kommune utelukkes</a:t>
                      </a:r>
                    </a:p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322101"/>
                  </a:ext>
                </a:extLst>
              </a:tr>
              <a:tr h="1182937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Utsendelse: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SMS med link til web-spørreskjema</a:t>
                      </a:r>
                    </a:p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17216241"/>
                  </a:ext>
                </a:extLst>
              </a:tr>
              <a:tr h="783885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Tidsperiode: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5.9 – 17.9, 2023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73573579"/>
                  </a:ext>
                </a:extLst>
              </a:tr>
              <a:tr h="1182937">
                <a:tc>
                  <a:txBody>
                    <a:bodyPr/>
                    <a:lstStyle/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Vekting av data: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Datasettet er vektet på kjønn, alder og geografi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02146963"/>
                  </a:ext>
                </a:extLst>
              </a:tr>
              <a:tr h="835645">
                <a:tc>
                  <a:txBody>
                    <a:bodyPr/>
                    <a:lstStyle/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nb-NO" sz="2800" dirty="0">
                        <a:solidFill>
                          <a:srgbClr val="535353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6781397"/>
                  </a:ext>
                </a:extLst>
              </a:tr>
              <a:tr h="1182937"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Ansvarlig konsulent: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Jonny Nordøy / Seniorkonsulent</a:t>
                      </a:r>
                    </a:p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  <a:hlinkClick r:id="rId3"/>
                        </a:rPr>
                        <a:t>Jonny.nordoy@responsanalyse.no</a:t>
                      </a:r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 </a:t>
                      </a:r>
                    </a:p>
                    <a:p>
                      <a:pPr algn="l"/>
                      <a:r>
                        <a:rPr lang="nb-NO" sz="2800" dirty="0">
                          <a:solidFill>
                            <a:srgbClr val="535353"/>
                          </a:solidFill>
                        </a:rPr>
                        <a:t>M 45 00 21 13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956926"/>
                  </a:ext>
                </a:extLst>
              </a:tr>
            </a:tbl>
          </a:graphicData>
        </a:graphic>
      </p:graphicFrame>
      <p:sp>
        <p:nvSpPr>
          <p:cNvPr id="2" name="Tittel 1"/>
          <p:cNvSpPr>
            <a:spLocks noGrp="1"/>
          </p:cNvSpPr>
          <p:nvPr>
            <p:ph type="title" idx="4294967295"/>
          </p:nvPr>
        </p:nvSpPr>
        <p:spPr>
          <a:xfrm>
            <a:off x="1098327" y="420044"/>
            <a:ext cx="21634450" cy="1860550"/>
          </a:xfrm>
        </p:spPr>
        <p:txBody>
          <a:bodyPr>
            <a:normAutofit/>
          </a:bodyPr>
          <a:lstStyle/>
          <a:p>
            <a:r>
              <a:rPr lang="nb-NO" sz="4000" b="1">
                <a:latin typeface="+mj-lt"/>
                <a:cs typeface="Arial" panose="020B0604020202020204" pitchFamily="34" charset="0"/>
              </a:rPr>
              <a:t>OM UNDERSØKELSEN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4294967295"/>
          </p:nvPr>
        </p:nvSpPr>
        <p:spPr>
          <a:xfrm>
            <a:off x="14468006" y="2494606"/>
            <a:ext cx="8548741" cy="9871075"/>
          </a:xfrm>
          <a:noFill/>
        </p:spPr>
        <p:txBody>
          <a:bodyPr>
            <a:normAutofit/>
          </a:bodyPr>
          <a:lstStyle/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b-NO" sz="2800" dirty="0">
              <a:solidFill>
                <a:srgbClr val="535353"/>
              </a:solidFill>
              <a:latin typeface="+mn-lt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535353"/>
                </a:solidFill>
                <a:latin typeface="+mn-lt"/>
              </a:rPr>
              <a:t>Undersøkelsen er gjennomført av Respons Analyse på oppdrag for Trøndelag Fylkeskommune</a:t>
            </a:r>
          </a:p>
          <a:p>
            <a:pPr marL="635000" lvl="1" indent="0">
              <a:buClr>
                <a:schemeClr val="accent2"/>
              </a:buClr>
              <a:buNone/>
            </a:pPr>
            <a:endParaRPr lang="nb-NO" sz="2800" dirty="0">
              <a:solidFill>
                <a:srgbClr val="535353"/>
              </a:solidFill>
              <a:latin typeface="+mn-lt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535353"/>
                </a:solidFill>
                <a:latin typeface="+mn-lt"/>
              </a:rPr>
              <a:t>Bakgrunn: Kommunene er sentrale aktører i arbeidet med bærekraftmål og regjeringen har kommet med tydelige forventninger om at kommunene legger FNs bærekraftmål til grunn i kommunal tjenesteproduksjon. Bærekraftmålene skal hjelpe kommunene med å løfte blikket, styre i riktig retning og utvikle gode løsninger lokalt som også bidrar globalt. 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nb-NO" sz="2800" dirty="0">
              <a:solidFill>
                <a:srgbClr val="535353"/>
              </a:solidFill>
              <a:latin typeface="+mn-lt"/>
            </a:endParaRP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nb-NO" sz="2800" dirty="0">
                <a:solidFill>
                  <a:srgbClr val="535353"/>
                </a:solidFill>
                <a:latin typeface="+mn-lt"/>
              </a:rPr>
              <a:t>Formål med undersøkelsen: Sette fokus på tema bærekraft og bidra til innbygger-medvirkning </a:t>
            </a:r>
            <a:r>
              <a:rPr lang="nb-NO" sz="2800">
                <a:solidFill>
                  <a:srgbClr val="535353"/>
                </a:solidFill>
                <a:latin typeface="+mn-lt"/>
              </a:rPr>
              <a:t>i kommunenes </a:t>
            </a:r>
            <a:r>
              <a:rPr lang="nb-NO" sz="2800" dirty="0">
                <a:solidFill>
                  <a:srgbClr val="535353"/>
                </a:solidFill>
                <a:latin typeface="+mn-lt"/>
              </a:rPr>
              <a:t>beslutnings-prosesser før ny planstrategi.</a:t>
            </a:r>
          </a:p>
        </p:txBody>
      </p:sp>
      <p:pic>
        <p:nvPicPr>
          <p:cNvPr id="5" name="Grafikk 4" descr="Kundeomtale med heldekkende fyll">
            <a:extLst>
              <a:ext uri="{FF2B5EF4-FFF2-40B4-BE49-F238E27FC236}">
                <a16:creationId xmlns:a16="http://schemas.microsoft.com/office/drawing/2014/main" id="{E3D44447-5130-4802-8383-C8031B382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0749" y="3940165"/>
            <a:ext cx="1023822" cy="1023822"/>
          </a:xfrm>
          <a:prstGeom prst="rect">
            <a:avLst/>
          </a:prstGeom>
        </p:spPr>
      </p:pic>
      <p:pic>
        <p:nvPicPr>
          <p:cNvPr id="13" name="Grafikk 12" descr="Målgruppe med heldekkende fyll">
            <a:extLst>
              <a:ext uri="{FF2B5EF4-FFF2-40B4-BE49-F238E27FC236}">
                <a16:creationId xmlns:a16="http://schemas.microsoft.com/office/drawing/2014/main" id="{25E570AF-81A5-473C-B7CC-F55D3E86BE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7681" y="2659885"/>
            <a:ext cx="1142069" cy="1142069"/>
          </a:xfrm>
          <a:prstGeom prst="rect">
            <a:avLst/>
          </a:prstGeom>
        </p:spPr>
      </p:pic>
      <p:pic>
        <p:nvPicPr>
          <p:cNvPr id="17" name="Grafikk 16" descr="Internett med heldekkende fyll">
            <a:extLst>
              <a:ext uri="{FF2B5EF4-FFF2-40B4-BE49-F238E27FC236}">
                <a16:creationId xmlns:a16="http://schemas.microsoft.com/office/drawing/2014/main" id="{AA0FC4CF-ABFE-43D7-8649-192000D662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3167" y="5583809"/>
            <a:ext cx="914400" cy="914400"/>
          </a:xfrm>
          <a:prstGeom prst="rect">
            <a:avLst/>
          </a:prstGeom>
        </p:spPr>
      </p:pic>
      <p:pic>
        <p:nvPicPr>
          <p:cNvPr id="19" name="Grafikk 18" descr="Månedskalender med heldekkende fyll">
            <a:extLst>
              <a:ext uri="{FF2B5EF4-FFF2-40B4-BE49-F238E27FC236}">
                <a16:creationId xmlns:a16="http://schemas.microsoft.com/office/drawing/2014/main" id="{AA1F1FCC-58DF-433A-A23C-18B3D932D78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1201" y="6898487"/>
            <a:ext cx="798331" cy="914400"/>
          </a:xfrm>
          <a:prstGeom prst="rect">
            <a:avLst/>
          </a:prstGeom>
        </p:spPr>
      </p:pic>
      <p:pic>
        <p:nvPicPr>
          <p:cNvPr id="24" name="Grafikk 23" descr="Justitias vekt med heldekkende fyll">
            <a:extLst>
              <a:ext uri="{FF2B5EF4-FFF2-40B4-BE49-F238E27FC236}">
                <a16:creationId xmlns:a16="http://schemas.microsoft.com/office/drawing/2014/main" id="{2D512DC1-EEA6-4568-BEF9-E549C6CC44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98327" y="8280064"/>
            <a:ext cx="914400" cy="914400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0D654D99-9F04-4EB8-9D0F-4B3014EB3C08}"/>
              </a:ext>
            </a:extLst>
          </p:cNvPr>
          <p:cNvCxnSpPr/>
          <p:nvPr/>
        </p:nvCxnSpPr>
        <p:spPr>
          <a:xfrm>
            <a:off x="14108760" y="2494606"/>
            <a:ext cx="0" cy="10030514"/>
          </a:xfrm>
          <a:prstGeom prst="line">
            <a:avLst/>
          </a:prstGeom>
          <a:noFill/>
          <a:ln w="25400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EC79F320-A093-41E5-9017-1CC42E13D156}"/>
              </a:ext>
            </a:extLst>
          </p:cNvPr>
          <p:cNvCxnSpPr>
            <a:cxnSpLocks/>
          </p:cNvCxnSpPr>
          <p:nvPr/>
        </p:nvCxnSpPr>
        <p:spPr>
          <a:xfrm flipV="1">
            <a:off x="0" y="10725150"/>
            <a:ext cx="12586447" cy="37521"/>
          </a:xfrm>
          <a:prstGeom prst="line">
            <a:avLst/>
          </a:prstGeom>
          <a:ln w="31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065658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6. Framkommeligheten for syklister og gående bør prioriteres fremfor bilister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6CDEB459-D4C1-680B-6491-92124D30C3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233" cy="7545386"/>
          </a:xfrm>
          <a:prstGeom prst="rect">
            <a:avLst/>
          </a:prstGeom>
        </p:spPr>
      </p:pic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80273394-39E1-8E03-3014-A7E54CF90231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43 prosent av innbyggerne i Trøndelag fylkeskommune er enig i utsagnet. Det er 2 %-poeng flere enn for Trøndelag uten Trondheim kommune.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Inderøy		56 %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Røros		53 %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Trondheim	53 %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Selbu		52 %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Stjørdal		52 %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Høylandet		49 %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	48 %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Levanger		48 %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Grong		47 %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Leka		47 %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10514979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Framkommeligheten for syklister og gående bør prioriteres fremfor bilister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345108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7. Det er viktig for meg å engasjere meg i frivillig arbeid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A102407-DD10-BCB0-DBCD-E1EB69FB7C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234" cy="7545387"/>
          </a:xfrm>
          <a:prstGeom prst="rect">
            <a:avLst/>
          </a:prstGeom>
        </p:spPr>
      </p:pic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B4E0F948-6F83-6CBC-CCE6-48E8C2FFDB1A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48 prosent av innbyggerne i Trøndelag fylkeskommune er enig i utsagnet.</a:t>
            </a:r>
          </a:p>
          <a:p>
            <a:pPr marL="0" indent="0" hangingPunct="1">
              <a:buNone/>
            </a:pPr>
            <a:endParaRPr lang="nb-NO" sz="2800" dirty="0"/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Høylandet		67 %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Røyrvik		67 %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Tydal		63 %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Lierne		61 %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Grong		57 %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Rennebu		57 %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	57 %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Frosta		56 %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Holtålen		56 %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Selbu		54 %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84290323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Det er viktig for meg å engasjere meg i frivillig arbeid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964235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8. Jeg er ikke bekymret for at min arbeidsplass blir overflødig i framtiden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FE60ED6-76A1-72BC-57DB-9D4CEB68DB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337" cy="7545467"/>
          </a:xfrm>
          <a:prstGeom prst="rect">
            <a:avLst/>
          </a:prstGeom>
        </p:spPr>
      </p:pic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E0D1BBDD-B296-9D50-315A-C74671A2A415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74 prosent av innbyggerne i Trøndelag fylkeskommune er enig i utsagnet.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	80 %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Overhalla		80 %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Osen		79 %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Selbu		78 %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Frosta		77 %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Skaun		77 %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Frøya		77 %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Rennebu		77 %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Inderøy		76 %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Malvik		76 %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849263830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Jeg er ikke bekymret for at min arbeidsplass blir overflødig i framtiden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9714433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9. Jeg er ikke bekymret for at min arbeidserfaring/kompetanse blir mindre relevant i framtiden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73CF1D5-7979-4E4E-658D-1811B30521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233" cy="7545386"/>
          </a:xfrm>
          <a:prstGeom prst="rect">
            <a:avLst/>
          </a:prstGeom>
        </p:spPr>
      </p:pic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89E4A3BC-455F-A8C6-86D1-FF81D8B8A7D0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78 prosent av innbyggerne i Trøndelag fylkeskommune er enig i utsagnet.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Holtålen		88 %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	86 %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Midtre Gauldal	82 %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Heim		82 %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Høylandet		82 %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Selbu		82 %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Skaun		82 %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Levanger		82 %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Ørland		81 %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Oppdal		80 %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138588181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9.Jeg er ikke bekymret for at min arbeidserfaring/kompetanse blir mindre relevant i framtiden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539746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10. Jeg tar bærekraftige valg selv når det koster meg mer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10BFF70-388E-4C1E-0EE0-E9140B57A9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233" cy="7545386"/>
          </a:xfrm>
          <a:prstGeom prst="rect">
            <a:avLst/>
          </a:prstGeom>
        </p:spPr>
      </p:pic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692BC441-52CD-44B0-4CDD-7A80A0973AE5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48 prosent av innbyggerne i Trøndelag fylkeskommune er enig i utsagnet. Det er 1 %-poeng mer enn for Trøndelag uten Trondheim kommune.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	64 %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Røros		57 %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Malvik		54 %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Trondheim	54 %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Oppdal		52 %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Inderøy		51 %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Snåsa		51 %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Røyrvik		51 %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Grong		51 %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Rindal		50 %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63850268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10.Jeg tar bærekraftige valg selv når det koster meg mer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6977101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3CC7-DF30-459A-A451-397B123D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Bakgrunnsinformasjon om innbyggerne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58230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11. Jeg har tro på at mine bærekraftige valg utgjør en forskjell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2E73BCE-4635-9BE0-9403-7533824030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337" cy="7545467"/>
          </a:xfrm>
          <a:prstGeom prst="rect">
            <a:avLst/>
          </a:prstGeom>
        </p:spPr>
      </p:pic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A52407C-0BDC-4C2C-F950-D0E17F1D8750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49 prosent av innbyggerne i Trøndelag fylkeskommune er enig i utsagnet. Det er 1 %-poeng mer enn for Trøndelag uten Trondheim kommune.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 	60 %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Rindal		56 %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Frosta		54 %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Inderøy		53 %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Røros		53 %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Malvik		53 %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Trondheim	53 %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Stjørdal		52 %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Levanger		51 %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Ørland		51 %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13802884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11.Jeg har tro på at mine bærekraftige valg utgjør en forskjell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723122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12. Det er viktig for meg at </a:t>
            </a:r>
            <a:r>
              <a:rPr lang="nb-NO"/>
              <a:t>min kommune </a:t>
            </a:r>
            <a:r>
              <a:rPr lang="nb-NO" dirty="0"/>
              <a:t>bidrar til å redusere klimagassutslippene i Norge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9CB15EA-0A9B-486D-15F7-CCF59529E7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234" cy="7545387"/>
          </a:xfrm>
          <a:prstGeom prst="rect">
            <a:avLst/>
          </a:prstGeom>
        </p:spPr>
      </p:pic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33C422F3-5D03-25F6-294B-38EB5A152533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43 prosent av innbyggerne i Trøndelag fylkeskommune er enig i utsagnet. Det er 2 %-poeng flere enn for Trøndelag uten Trondheim kommune.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Trondheim	75 %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Malvik		70 %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Levanger		66 %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	65 %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Røros		65 %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Inderøy		65 %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Stjørdal		62 %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Oppdal		62 %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Namsos		62 %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Frosta		61 %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10751593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12.Det er viktig for meg at min kommune bidrar til å redusere klimagassutslippene i Norge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64681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13</a:t>
            </a:r>
            <a:r>
              <a:rPr lang="nb-NO"/>
              <a:t>. Kommunen </a:t>
            </a:r>
            <a:r>
              <a:rPr lang="nb-NO" dirty="0"/>
              <a:t>informerer innbyggerne på en enkel og forståelig måte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1235BFA-0E19-DE30-C0D1-BA5BF083D3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233" cy="7545386"/>
          </a:xfrm>
          <a:prstGeom prst="rect">
            <a:avLst/>
          </a:prstGeom>
        </p:spPr>
      </p:pic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8102BB75-8269-650E-E8AD-4F9BF68BCAFB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51 prosent av innbyggerne i Trøndelag fylkeskommune er enig i utsagnet.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Høylandet		78 %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Holtålen		72 %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Lierne		69 %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Rindal		66 %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Overhalla		66 %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	65 %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Rennebu		65 %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Inderøy		65 %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Snåsa		64 %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Heim		59 %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294749174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13.Kommunen informerer innbyggerne på en enkel og forståelig måte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8267066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14</a:t>
            </a:r>
            <a:r>
              <a:rPr lang="nb-NO"/>
              <a:t>. Kommunen </a:t>
            </a:r>
            <a:r>
              <a:rPr lang="nb-NO" dirty="0"/>
              <a:t>bruker ressursene (tid og penger) på en god måte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1DDCB27-D75B-CAC6-E499-914CF5401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233" cy="7545386"/>
          </a:xfrm>
          <a:prstGeom prst="rect">
            <a:avLst/>
          </a:prstGeom>
        </p:spPr>
      </p:pic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7CDFCAC9-7AA7-2E3B-89A2-F418C980BB9C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32 prosent av innbyggerne i Trøndelag fylkeskommune er enig i utsagnet.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	61 %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Lierne		60 %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Høylandet		56 %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Overhalla		52 %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Selbu		52 %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Grong		45 %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Frøya		44 %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Holtålen		44 %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Rennebu		44 %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Rindal		43 %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330377796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14.Kommunen bruker ressursene (tid og penger) på en god måte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6122742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15. Jeg har tillitt til kommunepolitikerne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1B38DFB-8269-2BB5-168F-897C0D797B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233" cy="7545386"/>
          </a:xfrm>
          <a:prstGeom prst="rect">
            <a:avLst/>
          </a:prstGeom>
        </p:spPr>
      </p:pic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6EF5A9F0-7B6E-100C-6F7B-C24C73FEC5F5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41 prosent av innbyggerne i Trøndelag fylkeskommune er enig i utsagnet.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Lierne		77 %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Høylandet		74 %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Grong		65 %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Overhalla		63 %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	62 %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Rindal		62 %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Holtålen		61 %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Selbu		58 %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Røros		55 %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Snåsa		55 %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35927844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15.Jeg har tillitt til kommunepolitikerne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690584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3CC7-DF30-459A-A451-397B123D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Bakgrunnsinformasjon om innbyggerne – 1/2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11811EF-524D-B4E5-5EB8-97BC939ABB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77900" y="2292350"/>
            <a:ext cx="9493250" cy="10609263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31299597-FC0D-7D34-9B4D-96BE696BB82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098213" y="2292350"/>
            <a:ext cx="9393237" cy="1060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84479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16. Jeg kjenner ikke til barn og unge i </a:t>
            </a:r>
            <a:r>
              <a:rPr lang="nb-NO"/>
              <a:t>min kommune </a:t>
            </a:r>
            <a:r>
              <a:rPr lang="nb-NO" dirty="0"/>
              <a:t>som er forhindret fra å delta på fritidsaktiviteter på grunn av økonomi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AF39CAD-01D7-F585-25C8-8A8BC353B6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234" cy="7545387"/>
          </a:xfrm>
          <a:prstGeom prst="rect">
            <a:avLst/>
          </a:prstGeom>
        </p:spPr>
      </p:pic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44D09356-1DB6-F518-F1BE-D737DB26920F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38 prosent av innbyggerne i Trøndelag fylkeskommune er enig i utsagnet.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Tydal		65 %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Røyrvik		64 %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Lierne		62 %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	60 %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Høylandet		57 %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Osen		56 %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Rindal		54 %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Rennebu		51 %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Holtålen		51 %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Selbu		48 %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10658145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16.Jeg kjenner ikke til barn og unge i min kommune som er forhindret fra å delta på fritidsaktiviteter på grunn av økonomi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8143492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17. Jeg er trygg på </a:t>
            </a:r>
            <a:r>
              <a:rPr lang="nb-NO"/>
              <a:t>at kommunen </a:t>
            </a:r>
            <a:r>
              <a:rPr lang="nb-NO" dirty="0"/>
              <a:t>behandler alle grupper rettferdig, uavhengig av kjønn, funksjonsevne, etnisitet, religion, seksuell orientering o.l.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DB03879-C661-460C-EC9C-2889658986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02079" y="3918857"/>
            <a:ext cx="9685234" cy="7545387"/>
          </a:xfrm>
          <a:prstGeom prst="rect">
            <a:avLst/>
          </a:prstGeom>
        </p:spPr>
      </p:pic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FD9A0CC6-D4A5-3D14-5DFE-7EBCA9156716}"/>
              </a:ext>
            </a:extLst>
          </p:cNvPr>
          <p:cNvSpPr txBox="1">
            <a:spLocks/>
          </p:cNvSpPr>
          <p:nvPr/>
        </p:nvSpPr>
        <p:spPr>
          <a:xfrm>
            <a:off x="12106657" y="3918857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56 prosent av innbyggerne i Trøndelag fylkeskommune er enig i utsagnet.</a:t>
            </a:r>
          </a:p>
          <a:p>
            <a:pPr hangingPunct="1"/>
            <a:r>
              <a:rPr lang="nb-NO" sz="2800" dirty="0"/>
              <a:t>Kommuner som er </a:t>
            </a:r>
            <a:r>
              <a:rPr lang="nb-NO" sz="2800" i="1" u="sng" dirty="0"/>
              <a:t>mest enig</a:t>
            </a:r>
            <a:r>
              <a:rPr lang="nb-NO" sz="2800" i="1" dirty="0"/>
              <a:t> </a:t>
            </a:r>
            <a:r>
              <a:rPr lang="nb-NO" sz="2800" dirty="0"/>
              <a:t>i utsagnet: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Høylandet		78 %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Lierne		73 %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Flatanger		72 %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Rindal		70 %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Overhalla		68 %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Holtålen		68 %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Grong		67 %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Heim		65 %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Selbu		65 %</a:t>
            </a:r>
          </a:p>
          <a:p>
            <a:pPr lvl="2" hangingPunct="1">
              <a:buFont typeface="+mj-lt"/>
              <a:buAutoNum type="arabicPeriod"/>
            </a:pPr>
            <a:r>
              <a:rPr lang="nb-NO" sz="2400" dirty="0"/>
              <a:t>Åfjord		64 %</a:t>
            </a:r>
          </a:p>
          <a:p>
            <a:pPr lvl="2" hangingPunct="1">
              <a:buFont typeface="+mj-lt"/>
              <a:buAutoNum type="arabicPeriod"/>
            </a:pP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45157219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8C3D6A-336C-27CE-DA4A-11978D067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078" y="431799"/>
            <a:ext cx="22477829" cy="1861305"/>
          </a:xfrm>
        </p:spPr>
        <p:txBody>
          <a:bodyPr>
            <a:normAutofit/>
          </a:bodyPr>
          <a:lstStyle/>
          <a:p>
            <a:pPr rtl="0"/>
            <a:r>
              <a:rPr lang="nb-NO" dirty="0"/>
              <a:t>17.Jeg er trygg på at kommunen behandler alle grupper rettferdig, uavhengig av kjønn, funksjonsevne, etnisitet, religion, seksuell orientering o.l.</a:t>
            </a:r>
          </a:p>
        </p:txBody>
      </p:sp>
      <p:graphicFrame>
        <p:nvGraphicFramePr>
          <p:cNvPr id="7" name="Plassholder for innhold 6">
            <a:extLst>
              <a:ext uri="{FF2B5EF4-FFF2-40B4-BE49-F238E27FC236}">
                <a16:creationId xmlns:a16="http://schemas.microsoft.com/office/drawing/2014/main" id="{520CAADC-D274-07C4-3023-0143074EFBD8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509516" y="2640013"/>
          <a:ext cx="23151153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7774791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B5670D98-F482-E279-EE60-6BEA9D9ADE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7" t="14728" r="8615" b="13970"/>
          <a:stretch/>
        </p:blipFill>
        <p:spPr>
          <a:xfrm>
            <a:off x="0" y="2346406"/>
            <a:ext cx="5376647" cy="10457134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798A97-FDF0-4C1E-8E05-E2CCC9E7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6647" y="4473946"/>
            <a:ext cx="16101510" cy="7063724"/>
          </a:xfrm>
        </p:spPr>
        <p:txBody>
          <a:bodyPr/>
          <a:lstStyle/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å kartlegge hva som har størst betydning benytter vi regresjonsanalyse.</a:t>
            </a:r>
          </a:p>
          <a:p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Regresjonsanalysen ser på sammenhengen mellom folks oppfatninger av de kartlagte temaene og </a:t>
            </a:r>
            <a:r>
              <a:rPr lang="nb-NO" sz="2800" dirty="0">
                <a:solidFill>
                  <a:schemeClr val="accent3"/>
                </a:solidFill>
              </a:rPr>
              <a:t>Oppvekstsvilkår / Kommunelojalitet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endParaRPr lang="nb-NO" sz="28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nb-NO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nb-NO" sz="4400" b="0" dirty="0">
                <a:latin typeface="+mj-lt"/>
              </a:rPr>
              <a:t>Hvilke tema påvirker innbyggernes oppfatninger mest? </a:t>
            </a:r>
            <a:br>
              <a:rPr lang="nb-NO" sz="4400" b="0" dirty="0">
                <a:latin typeface="+mj-lt"/>
              </a:rPr>
            </a:br>
            <a:r>
              <a:rPr lang="nb-NO" sz="4400" b="0" dirty="0">
                <a:latin typeface="+mj-lt"/>
              </a:rPr>
              <a:t>	</a:t>
            </a:r>
            <a:r>
              <a:rPr lang="nb-NO" sz="4000" dirty="0">
                <a:latin typeface="+mj-lt"/>
              </a:rPr>
              <a:t>- </a:t>
            </a:r>
            <a:r>
              <a:rPr lang="nb-NO" sz="4000" b="0" dirty="0">
                <a:latin typeface="+mj-lt"/>
              </a:rPr>
              <a:t>i forhold til om kommunen er god å vokse opp i? </a:t>
            </a:r>
            <a:r>
              <a:rPr lang="nb-NO" sz="4000" b="0" dirty="0">
                <a:solidFill>
                  <a:schemeClr val="accent3"/>
                </a:solidFill>
                <a:latin typeface="+mj-lt"/>
              </a:rPr>
              <a:t>=&gt; Oppvekstsvilkår</a:t>
            </a:r>
            <a:br>
              <a:rPr lang="nb-NO" sz="4000" b="0" dirty="0">
                <a:solidFill>
                  <a:schemeClr val="accent3"/>
                </a:solidFill>
                <a:latin typeface="+mj-lt"/>
              </a:rPr>
            </a:br>
            <a:r>
              <a:rPr lang="nb-NO" sz="4000" b="0" dirty="0">
                <a:latin typeface="+mj-lt"/>
              </a:rPr>
              <a:t>		- i forhold til om de bor i samme kommune om 5-10 år? </a:t>
            </a:r>
            <a:r>
              <a:rPr lang="nb-NO" sz="4000" b="0" dirty="0">
                <a:solidFill>
                  <a:schemeClr val="accent3"/>
                </a:solidFill>
                <a:latin typeface="+mj-lt"/>
              </a:rPr>
              <a:t>=&gt; Kommunelojalitet</a:t>
            </a:r>
            <a:endParaRPr lang="nb-NO" sz="4400" b="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4CB50B-2692-464D-9A43-2CFD08FC437C}"/>
              </a:ext>
            </a:extLst>
          </p:cNvPr>
          <p:cNvSpPr/>
          <p:nvPr/>
        </p:nvSpPr>
        <p:spPr bwMode="ltGray">
          <a:xfrm>
            <a:off x="6271204" y="7749268"/>
            <a:ext cx="4582048" cy="1872400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Innbyggerne opplevelser av kartlagte tema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6361651-EA1C-439A-BB4A-8FDF2A77F979}"/>
              </a:ext>
            </a:extLst>
          </p:cNvPr>
          <p:cNvSpPr/>
          <p:nvPr/>
        </p:nvSpPr>
        <p:spPr bwMode="ltGray">
          <a:xfrm>
            <a:off x="11611243" y="8088976"/>
            <a:ext cx="2471894" cy="128619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b-NO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Effekt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F7E69A4-73FC-4AC2-84AD-7CFF6BCB884F}"/>
              </a:ext>
            </a:extLst>
          </p:cNvPr>
          <p:cNvSpPr/>
          <p:nvPr/>
        </p:nvSpPr>
        <p:spPr bwMode="ltGray">
          <a:xfrm>
            <a:off x="14772114" y="7653730"/>
            <a:ext cx="4582048" cy="2227249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91440" rIns="182880" bIns="9144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Oppvekstsvilkår </a:t>
            </a:r>
          </a:p>
          <a:p>
            <a:pPr algn="ctr"/>
            <a:endParaRPr lang="nb-N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nb-NO" sz="2800" b="0" dirty="0">
                <a:latin typeface="+mj-lt"/>
              </a:rPr>
              <a:t>Kommunelojalitet</a:t>
            </a:r>
          </a:p>
          <a:p>
            <a:pPr algn="ctr"/>
            <a:r>
              <a:rPr lang="nb-NO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051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D8CFF9-2A59-2C3E-26D7-5880E48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6 viktigste temaene for om innbyggerne tror de blir boende i kommunen – eller ikke – de neste 5-10 årene (kommunelojalitet)</a:t>
            </a:r>
          </a:p>
        </p:txBody>
      </p:sp>
      <p:graphicFrame>
        <p:nvGraphicFramePr>
          <p:cNvPr id="16" name="Plassholder for innhold 15">
            <a:extLst>
              <a:ext uri="{FF2B5EF4-FFF2-40B4-BE49-F238E27FC236}">
                <a16:creationId xmlns:a16="http://schemas.microsoft.com/office/drawing/2014/main" id="{225A7F3D-B2F7-5BE7-98A4-203E8D2429B5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653593109"/>
              </p:ext>
            </p:extLst>
          </p:nvPr>
        </p:nvGraphicFramePr>
        <p:xfrm>
          <a:off x="1246053" y="2575388"/>
          <a:ext cx="12802456" cy="987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476EB617-D9E9-1CA5-7344-339784D731FF}"/>
              </a:ext>
            </a:extLst>
          </p:cNvPr>
          <p:cNvSpPr txBox="1">
            <a:spLocks/>
          </p:cNvSpPr>
          <p:nvPr/>
        </p:nvSpPr>
        <p:spPr>
          <a:xfrm>
            <a:off x="12429845" y="3468478"/>
            <a:ext cx="9057893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Opplevelsen av at kommunen er god å vokse opp i er den viktigste faktoren, tett fulgt av jobbmuligheter i nærområdet:</a:t>
            </a:r>
          </a:p>
          <a:p>
            <a:pPr lvl="1" hangingPunct="1"/>
            <a:r>
              <a:rPr lang="nb-NO" sz="2800" dirty="0"/>
              <a:t>Jo mer positive folk er til oppvekstsvilkår og jobbmuligheter i nærområdet, jo større er muligheten for at man blir boende i kommunen.</a:t>
            </a:r>
          </a:p>
          <a:p>
            <a:pPr hangingPunct="1"/>
            <a:r>
              <a:rPr lang="nb-NO" sz="2800" dirty="0"/>
              <a:t>Satsning på sentralisering er tredje viktigste faktor, men med motsatt fortegn: </a:t>
            </a:r>
          </a:p>
          <a:p>
            <a:pPr lvl="1" hangingPunct="1"/>
            <a:r>
              <a:rPr lang="nb-NO" sz="2800" dirty="0"/>
              <a:t>Jo mer positiv man er til sentralisering, jo større er muligheten at man flytter ut av kommunen.</a:t>
            </a:r>
          </a:p>
          <a:p>
            <a:pPr hangingPunct="1"/>
            <a:r>
              <a:rPr lang="nb-NO" sz="2800" dirty="0"/>
              <a:t>Relevans av egen kompetanse i fremtiden, tillit til kommunepolitikere og engasjement for frivillig arbeid er også området som påvirker folks vurdering ift. om de tror de blir boende eller ikke.</a:t>
            </a:r>
          </a:p>
          <a:p>
            <a:pPr lvl="2" hangingPunct="1">
              <a:buFont typeface="+mj-lt"/>
              <a:buAutoNum type="arabicPeriod"/>
            </a:pPr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DCF8CC5-7DFF-C16F-566F-53AF1BCE4063}"/>
              </a:ext>
            </a:extLst>
          </p:cNvPr>
          <p:cNvSpPr txBox="1"/>
          <p:nvPr/>
        </p:nvSpPr>
        <p:spPr>
          <a:xfrm>
            <a:off x="8273936" y="12016381"/>
            <a:ext cx="7165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rPr>
              <a:t>Effekt</a:t>
            </a:r>
          </a:p>
        </p:txBody>
      </p:sp>
    </p:spTree>
    <p:extLst>
      <p:ext uri="{BB962C8B-B14F-4D97-AF65-F5344CB8AC3E}">
        <p14:creationId xmlns:p14="http://schemas.microsoft.com/office/powerpoint/2010/main" val="2079570157"/>
      </p:ext>
    </p:extLst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D8CFF9-2A59-2C3E-26D7-5880E480E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 10 viktigste temaene for om innbyggerne opplever kommunen som en god kommune å vokse opp i – eller ikke (oppvekstsvilkår)</a:t>
            </a:r>
          </a:p>
        </p:txBody>
      </p:sp>
      <p:graphicFrame>
        <p:nvGraphicFramePr>
          <p:cNvPr id="16" name="Plassholder for innhold 15">
            <a:extLst>
              <a:ext uri="{FF2B5EF4-FFF2-40B4-BE49-F238E27FC236}">
                <a16:creationId xmlns:a16="http://schemas.microsoft.com/office/drawing/2014/main" id="{225A7F3D-B2F7-5BE7-98A4-203E8D2429B5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810375242"/>
              </p:ext>
            </p:extLst>
          </p:nvPr>
        </p:nvGraphicFramePr>
        <p:xfrm>
          <a:off x="1246051" y="2997200"/>
          <a:ext cx="15417471" cy="9436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476EB617-D9E9-1CA5-7344-339784D731FF}"/>
              </a:ext>
            </a:extLst>
          </p:cNvPr>
          <p:cNvSpPr txBox="1">
            <a:spLocks/>
          </p:cNvSpPr>
          <p:nvPr/>
        </p:nvSpPr>
        <p:spPr>
          <a:xfrm>
            <a:off x="13772614" y="3464499"/>
            <a:ext cx="8846086" cy="8591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hangingPunct="1"/>
            <a:r>
              <a:rPr lang="nb-NO" sz="2800" dirty="0"/>
              <a:t>Opplevelsen av at kommunen behandler alle grupper rettferdig, uavhengig av kjønn, funksjonsevne, etnisitet, religion, seksuell orientering, er den viktigste faktoren for vurderingen av oppvekstsvilkårene i kommunen:</a:t>
            </a:r>
          </a:p>
          <a:p>
            <a:pPr lvl="1" hangingPunct="1"/>
            <a:r>
              <a:rPr lang="nb-NO" sz="2800" dirty="0"/>
              <a:t>Jo bedre kommunen vurderes på likebehandling, jo bedre vurderes oppvekstsvilkårene.</a:t>
            </a:r>
          </a:p>
          <a:p>
            <a:pPr hangingPunct="1"/>
            <a:r>
              <a:rPr lang="nb-NO" sz="2800" dirty="0"/>
              <a:t>Deretter følger mulighet for å påvirke utviklingen i lokalsamfunnet, og tillit til kommunepolitikere, som tropp 3 årsaker til vurdering oppvekstsvilkår.</a:t>
            </a:r>
          </a:p>
          <a:p>
            <a:pPr hangingPunct="1"/>
            <a:r>
              <a:rPr lang="nb-NO" sz="2800" dirty="0"/>
              <a:t>Kommunens evne til å informere innbyggerne på enn enkel og forståelig måte, og evnen til å bruke av ressurser (tid og penger) på en god måte, er blant topp 5 viktigste faktorer for om man vurder kommunen som en god kommune å vokse opp i – eller ikke.</a:t>
            </a:r>
          </a:p>
          <a:p>
            <a:pPr lvl="2" hangingPunct="1">
              <a:buFont typeface="+mj-lt"/>
              <a:buAutoNum type="arabicPeriod"/>
            </a:pPr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DCF8CC5-7DFF-C16F-566F-53AF1BCE4063}"/>
              </a:ext>
            </a:extLst>
          </p:cNvPr>
          <p:cNvSpPr txBox="1"/>
          <p:nvPr/>
        </p:nvSpPr>
        <p:spPr>
          <a:xfrm>
            <a:off x="9073528" y="12143381"/>
            <a:ext cx="716543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nb-NO" sz="2000" b="0" i="1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rPr>
              <a:t>Effekt</a:t>
            </a:r>
          </a:p>
        </p:txBody>
      </p:sp>
    </p:spTree>
    <p:extLst>
      <p:ext uri="{BB962C8B-B14F-4D97-AF65-F5344CB8AC3E}">
        <p14:creationId xmlns:p14="http://schemas.microsoft.com/office/powerpoint/2010/main" val="1512700377"/>
      </p:ext>
    </p:extLst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Oppsummering og veien videre</a:t>
            </a:r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294967295"/>
          </p:nvPr>
        </p:nvSpPr>
        <p:spPr>
          <a:xfrm>
            <a:off x="1191644" y="12859266"/>
            <a:ext cx="102657" cy="3795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nb-NO" smtClean="0"/>
              <a:t>47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7345221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DB0B87E6-3088-48A7-BA46-B04F7DAD3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/>
              <a:t>Oppsummering</a:t>
            </a:r>
            <a:endParaRPr lang="en-US" sz="4000" dirty="0"/>
          </a:p>
        </p:txBody>
      </p:sp>
      <p:pic>
        <p:nvPicPr>
          <p:cNvPr id="5" name="Bilde 4" descr="Et bilde som inneholder tre, klokke, utendørs, person&#10;&#10;Automatisk generert beskrivelse">
            <a:extLst>
              <a:ext uri="{FF2B5EF4-FFF2-40B4-BE49-F238E27FC236}">
                <a16:creationId xmlns:a16="http://schemas.microsoft.com/office/drawing/2014/main" id="{A2C79526-88E1-D65E-CFBE-3B39722E81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37024" y="0"/>
            <a:ext cx="7046976" cy="13716000"/>
          </a:xfrm>
          <a:prstGeom prst="rect">
            <a:avLst/>
          </a:prstGeom>
        </p:spPr>
      </p:pic>
      <p:sp>
        <p:nvSpPr>
          <p:cNvPr id="8" name="Plassholder for innhold 6">
            <a:extLst>
              <a:ext uri="{FF2B5EF4-FFF2-40B4-BE49-F238E27FC236}">
                <a16:creationId xmlns:a16="http://schemas.microsoft.com/office/drawing/2014/main" id="{BD873759-1E09-5156-90DD-C2BA7107BBE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469546" y="2877303"/>
            <a:ext cx="7269054" cy="9871364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nb-NO" sz="2200" b="1" dirty="0">
                <a:latin typeface="+mj-lt"/>
              </a:rPr>
              <a:t>Topp 5 viktigste årsaker til gode oppvekstsvilkår: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b-NO" sz="2200" dirty="0">
                <a:latin typeface="+mj-lt"/>
              </a:rPr>
              <a:t>1. Kommunen </a:t>
            </a:r>
            <a:r>
              <a:rPr lang="nb-NO" sz="2200">
                <a:latin typeface="+mj-lt"/>
              </a:rPr>
              <a:t>må oppleves </a:t>
            </a:r>
            <a:r>
              <a:rPr lang="nb-NO" sz="2200" dirty="0">
                <a:latin typeface="+mj-lt"/>
              </a:rPr>
              <a:t>å behandle alle grupper rettferdig, uavhengig av kjønn, funksjonsevne, etnisitet, religion, seksuell orientering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b-NO" sz="2200" dirty="0">
                <a:latin typeface="+mj-lt"/>
              </a:rPr>
              <a:t>2. Innbyggerne må oppleve at de har en mulighet for å påvirke utviklingen i lokalsamfunnet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b-NO" sz="2200" dirty="0">
                <a:latin typeface="+mj-lt"/>
              </a:rPr>
              <a:t>3. Innbyggerne må ha tillit til kommunepolitikerne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b-NO" sz="2200" dirty="0">
                <a:latin typeface="+mj-lt"/>
              </a:rPr>
              <a:t>4. Kommunen må evne å informere innbyggerne på enn enkel og forståelig måte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nb-NO" sz="2200" dirty="0">
                <a:latin typeface="+mj-lt"/>
              </a:rPr>
              <a:t>5. Kommunen må oppleves å bruke ressurser (tid og penger) på en god måte</a:t>
            </a:r>
            <a:endParaRPr lang="nb-NO" sz="2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 hangingPunct="1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Topp 10 kommuner på gode oppvekstsvilkår:</a:t>
            </a:r>
          </a:p>
          <a:p>
            <a:pPr hangingPunct="1">
              <a:spcBef>
                <a:spcPts val="600"/>
              </a:spcBef>
              <a:spcAft>
                <a:spcPts val="0"/>
              </a:spcAft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Høylandet	87 %</a:t>
            </a:r>
          </a:p>
          <a:p>
            <a:pPr hangingPunct="1">
              <a:spcBef>
                <a:spcPts val="600"/>
              </a:spcBef>
              <a:spcAft>
                <a:spcPts val="0"/>
              </a:spcAft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Lierne		86 %</a:t>
            </a:r>
          </a:p>
          <a:p>
            <a:pPr hangingPunct="1">
              <a:spcBef>
                <a:spcPts val="600"/>
              </a:spcBef>
              <a:spcAft>
                <a:spcPts val="0"/>
              </a:spcAft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Rindal		86 %</a:t>
            </a:r>
          </a:p>
          <a:p>
            <a:pPr hangingPunct="1">
              <a:spcBef>
                <a:spcPts val="600"/>
              </a:spcBef>
              <a:spcAft>
                <a:spcPts val="0"/>
              </a:spcAft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Oppdal		85 %</a:t>
            </a:r>
          </a:p>
          <a:p>
            <a:pPr hangingPunct="1">
              <a:spcBef>
                <a:spcPts val="600"/>
              </a:spcBef>
              <a:spcAft>
                <a:spcPts val="0"/>
              </a:spcAft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Overhalla	84 %</a:t>
            </a:r>
          </a:p>
          <a:p>
            <a:pPr hangingPunct="1">
              <a:spcBef>
                <a:spcPts val="600"/>
              </a:spcBef>
              <a:spcAft>
                <a:spcPts val="0"/>
              </a:spcAft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Flatanger	84 %</a:t>
            </a:r>
          </a:p>
          <a:p>
            <a:pPr hangingPunct="1">
              <a:spcBef>
                <a:spcPts val="600"/>
              </a:spcBef>
              <a:spcAft>
                <a:spcPts val="0"/>
              </a:spcAft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Selbu		83 %</a:t>
            </a:r>
          </a:p>
          <a:p>
            <a:pPr hangingPunct="1">
              <a:spcBef>
                <a:spcPts val="600"/>
              </a:spcBef>
              <a:spcAft>
                <a:spcPts val="0"/>
              </a:spcAft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Holtålen	83 %</a:t>
            </a:r>
          </a:p>
          <a:p>
            <a:pPr hangingPunct="1">
              <a:spcBef>
                <a:spcPts val="600"/>
              </a:spcBef>
              <a:spcAft>
                <a:spcPts val="0"/>
              </a:spcAft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Tydal		83 %</a:t>
            </a:r>
          </a:p>
          <a:p>
            <a:pPr hangingPunct="1">
              <a:spcBef>
                <a:spcPts val="600"/>
              </a:spcBef>
              <a:spcAft>
                <a:spcPts val="0"/>
              </a:spcAft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Åfjord		82 %</a:t>
            </a:r>
          </a:p>
          <a:p>
            <a:pPr hangingPunct="1">
              <a:spcBef>
                <a:spcPts val="600"/>
              </a:spcBef>
              <a:spcAft>
                <a:spcPts val="0"/>
              </a:spcAft>
            </a:pPr>
            <a:r>
              <a:rPr lang="nb-NO" sz="2200" dirty="0">
                <a:latin typeface="+mj-lt"/>
              </a:rPr>
              <a:t>%-ander som anser kommunen å være en god kommune å vokse opp i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57DB57DE-7F86-3D6D-1477-BEF4E251DE09}"/>
              </a:ext>
            </a:extLst>
          </p:cNvPr>
          <p:cNvSpPr txBox="1">
            <a:spLocks/>
          </p:cNvSpPr>
          <p:nvPr/>
        </p:nvSpPr>
        <p:spPr>
          <a:xfrm>
            <a:off x="1602068" y="2877303"/>
            <a:ext cx="7269054" cy="9871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Clr>
                <a:srgbClr val="3D4A9A"/>
              </a:buClr>
              <a:buSzPct val="150000"/>
              <a:buFont typeface="Arial" panose="020B0604020202020204" pitchFamily="34" charset="0"/>
              <a:buChar char="•"/>
              <a:tabLst/>
              <a:defRPr lang="en-US" sz="36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CD1D84"/>
              </a:buClr>
              <a:buSzPct val="125000"/>
              <a:buFont typeface="Arial" panose="020B0604020202020204" pitchFamily="34" charset="0"/>
              <a:buChar char="•"/>
              <a:tabLst/>
              <a:defRPr lang="en-US" sz="32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800" b="0" i="0" u="none" strike="noStrike" cap="none" spc="0" baseline="0" dirty="0" smtClean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19487"/>
              </a:buClr>
              <a:buSzPct val="125000"/>
              <a:buFont typeface="Arial" panose="020B0604020202020204" pitchFamily="34" charset="0"/>
              <a:buChar char="•"/>
              <a:tabLst/>
              <a:defRPr lang="en-US" sz="2400" b="0" i="0" u="none" strike="noStrike" cap="none" spc="0" baseline="0" dirty="0">
                <a:ln>
                  <a:noFill/>
                </a:ln>
                <a:solidFill>
                  <a:srgbClr val="626362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366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429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4933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5568460" marR="0" indent="-48846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626362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marL="0" indent="0" hangingPunct="1">
              <a:spcBef>
                <a:spcPts val="700"/>
              </a:spcBef>
              <a:buNone/>
            </a:pPr>
            <a:r>
              <a:rPr lang="nb-NO" sz="2200" b="1" dirty="0">
                <a:latin typeface="+mj-lt"/>
              </a:rPr>
              <a:t>Topp 5 viktigste årsaker til å bo i samme kommune om 5 til 10 år (kommunelojalitet):</a:t>
            </a:r>
          </a:p>
          <a:p>
            <a:pPr marL="0" indent="0" hangingPunct="1">
              <a:spcBef>
                <a:spcPts val="700"/>
              </a:spcBef>
              <a:buNone/>
            </a:pPr>
            <a:r>
              <a:rPr lang="nb-NO" sz="2200" dirty="0">
                <a:latin typeface="+mj-lt"/>
              </a:rPr>
              <a:t>1. Kommunen må oppleves som god å vokse opp i </a:t>
            </a:r>
          </a:p>
          <a:p>
            <a:pPr marL="0" indent="0" hangingPunct="1">
              <a:spcBef>
                <a:spcPts val="700"/>
              </a:spcBef>
              <a:buNone/>
            </a:pPr>
            <a:r>
              <a:rPr lang="nb-NO" sz="2200" dirty="0">
                <a:latin typeface="+mj-lt"/>
              </a:rPr>
              <a:t>2. Jobbmulighetene i nærområdet må oppleves som gode</a:t>
            </a:r>
          </a:p>
          <a:p>
            <a:pPr marL="0" indent="0" hangingPunct="1">
              <a:spcBef>
                <a:spcPts val="700"/>
              </a:spcBef>
              <a:buNone/>
            </a:pPr>
            <a:r>
              <a:rPr lang="nb-NO" sz="2200" dirty="0">
                <a:latin typeface="+mj-lt"/>
              </a:rPr>
              <a:t>3. Det må ikke satses på sentralisering</a:t>
            </a:r>
          </a:p>
          <a:p>
            <a:pPr marL="0" indent="0" hangingPunct="1">
              <a:spcBef>
                <a:spcPts val="700"/>
              </a:spcBef>
              <a:buNone/>
            </a:pPr>
            <a:r>
              <a:rPr lang="nb-NO" sz="2200" dirty="0">
                <a:latin typeface="+mj-lt"/>
              </a:rPr>
              <a:t>4. Egen arbeidserfaring/kompetanse må oppleves som relevant i framtiden</a:t>
            </a:r>
          </a:p>
          <a:p>
            <a:pPr marL="0" indent="0" hangingPunct="1">
              <a:spcBef>
                <a:spcPts val="700"/>
              </a:spcBef>
              <a:buNone/>
            </a:pPr>
            <a:r>
              <a:rPr lang="nb-NO" sz="2200" dirty="0">
                <a:latin typeface="+mj-lt"/>
              </a:rPr>
              <a:t>5. Innbyggerne må ha tillit til kommunepolitikerne </a:t>
            </a:r>
          </a:p>
          <a:p>
            <a:pPr marL="0" indent="0" hangingPunct="1">
              <a:spcBef>
                <a:spcPts val="700"/>
              </a:spcBef>
              <a:buFont typeface="Arial" panose="020B0604020202020204" pitchFamily="34" charset="0"/>
              <a:buNone/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Topp 10 kommuner på kommunelojalitet:</a:t>
            </a:r>
          </a:p>
          <a:p>
            <a:pPr hangingPunct="1">
              <a:spcBef>
                <a:spcPts val="700"/>
              </a:spcBef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Frøya		85 %</a:t>
            </a:r>
          </a:p>
          <a:p>
            <a:pPr hangingPunct="1">
              <a:spcBef>
                <a:spcPts val="700"/>
              </a:spcBef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Overhalla	85 %</a:t>
            </a:r>
          </a:p>
          <a:p>
            <a:pPr hangingPunct="1">
              <a:spcBef>
                <a:spcPts val="700"/>
              </a:spcBef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Verdal		83 %</a:t>
            </a:r>
          </a:p>
          <a:p>
            <a:pPr hangingPunct="1">
              <a:spcBef>
                <a:spcPts val="700"/>
              </a:spcBef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Stjørdal		83 %</a:t>
            </a:r>
          </a:p>
          <a:p>
            <a:pPr hangingPunct="1">
              <a:spcBef>
                <a:spcPts val="700"/>
              </a:spcBef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Inderøy		82 %</a:t>
            </a:r>
          </a:p>
          <a:p>
            <a:pPr hangingPunct="1">
              <a:spcBef>
                <a:spcPts val="700"/>
              </a:spcBef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Rindal		82 %</a:t>
            </a:r>
          </a:p>
          <a:p>
            <a:pPr hangingPunct="1">
              <a:spcBef>
                <a:spcPts val="700"/>
              </a:spcBef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Oppdal		81 %</a:t>
            </a:r>
          </a:p>
          <a:p>
            <a:pPr hangingPunct="1">
              <a:spcBef>
                <a:spcPts val="700"/>
              </a:spcBef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Åfjord		81 %</a:t>
            </a:r>
          </a:p>
          <a:p>
            <a:pPr hangingPunct="1">
              <a:spcBef>
                <a:spcPts val="700"/>
              </a:spcBef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Selbu		81 %</a:t>
            </a:r>
          </a:p>
          <a:p>
            <a:pPr hangingPunct="1">
              <a:spcBef>
                <a:spcPts val="700"/>
              </a:spcBef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Lierne		80 %</a:t>
            </a:r>
          </a:p>
          <a:p>
            <a:pPr hangingPunct="1">
              <a:spcBef>
                <a:spcPts val="700"/>
              </a:spcBef>
            </a:pPr>
            <a:r>
              <a:rPr lang="nb-NO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%-andeler som tror de bor i kommunen om 5-10 år</a:t>
            </a:r>
          </a:p>
          <a:p>
            <a:pPr hangingPunct="1">
              <a:spcBef>
                <a:spcPts val="700"/>
              </a:spcBef>
              <a:buFont typeface="+mj-lt"/>
              <a:buAutoNum type="arabicPeriod"/>
            </a:pPr>
            <a:endParaRPr lang="nb-NO" sz="2200" dirty="0">
              <a:latin typeface="+mj-lt"/>
            </a:endParaRPr>
          </a:p>
          <a:p>
            <a:pPr marL="0" indent="0" hangingPunct="1">
              <a:spcBef>
                <a:spcPts val="700"/>
              </a:spcBef>
              <a:buFont typeface="Arial" panose="020B0604020202020204" pitchFamily="34" charset="0"/>
              <a:buNone/>
            </a:pPr>
            <a:endParaRPr lang="nb-NO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8654094"/>
      </p:ext>
    </p:extLst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566D3E86-30E8-9D05-FFD5-CC813D6F5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VEDLEGG</a:t>
            </a:r>
            <a:br>
              <a:rPr lang="nb-NO" dirty="0"/>
            </a:br>
            <a:r>
              <a:rPr lang="nb-NO" dirty="0"/>
              <a:t>Utsagn brutt ned på </a:t>
            </a:r>
            <a:r>
              <a:rPr lang="nb-NO" dirty="0" err="1"/>
              <a:t>bakgrunninformasjon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222243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3CC7-DF30-459A-A451-397B123D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Bakgrunnsinformasjon om innbyggerne – 2/2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3F7AAD7-E189-F72F-2CB0-707E91ADEF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35416" y="2293049"/>
            <a:ext cx="8497888" cy="4198938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AAF9E69E-7176-5639-80E7-63926B4814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402079" y="6957124"/>
            <a:ext cx="8566150" cy="6054725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2F03656-0A36-FB9C-82D3-7DA0A1F7D71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2101020" y="2293104"/>
            <a:ext cx="8004810" cy="5432302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F3CA9758-039E-326E-68D5-D965128067A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101020" y="7725406"/>
            <a:ext cx="8004809" cy="541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311989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3CC7-DF30-459A-A451-397B123D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1. Jeg opplever at jeg har mulighet til å være med å påvirke utviklingen i mitt lokalsamfunn</a:t>
            </a:r>
            <a:endParaRPr lang="en-US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4452352-DB92-5980-0ACF-AE2DEF1C9B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28688" y="2941638"/>
            <a:ext cx="21836062" cy="783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26987"/>
      </p:ext>
    </p:extLst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2. Jeg opplever at </a:t>
            </a:r>
            <a:r>
              <a:rPr lang="nb-NO"/>
              <a:t>min kommune </a:t>
            </a:r>
            <a:r>
              <a:rPr lang="nb-NO" dirty="0"/>
              <a:t>er god å vokse opp i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39324BB-162C-50D2-D4A2-8D24B877DB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97949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3. Vi må satse på bosetting i sentrale områder i </a:t>
            </a:r>
            <a:r>
              <a:rPr lang="nb-NO"/>
              <a:t>min kommune, </a:t>
            </a:r>
            <a:r>
              <a:rPr lang="nb-NO" dirty="0"/>
              <a:t>fremfor spredt bosetting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5D8262FA-C1F4-6058-F34A-CE4EAE533B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283276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4. Det er greit å bygge ned friluftsområder eller marka så lenge det gir plass til boliger og næringsetableringer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20FFF18-C0BC-0E85-1104-0963BE5C73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81330"/>
      </p:ext>
    </p:extLst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5. Det bør legges til rette for bygging av flere hytter i </a:t>
            </a:r>
            <a:r>
              <a:rPr lang="nb-NO"/>
              <a:t>min kommune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D569E05-B071-564A-D6D6-38B793C7C5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69349"/>
      </p:ext>
    </p:extLst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6. Framkommeligheten for syklister og gående bør prioriteres fremfor bilister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EC6BFBE-4FD7-7B49-35AD-C6BEA261334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98208"/>
      </p:ext>
    </p:extLst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7. Det er viktig for meg å engasjere meg i frivillig arbeid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4823DD6-395C-B195-737B-F8DC1636F8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03996"/>
      </p:ext>
    </p:extLst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8. Jeg er ikke bekymret for at min arbeidsplass blir overflødig i framtiden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B19E93EC-2BC1-64BB-CD2A-E368788E24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09418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9. Jeg er ikke bekymret for at min arbeidserfaring/kompetanse blir mindre relevant i framtiden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E21E5F5D-F407-7FC7-4BEA-7FDE8C2A61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405805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10. Jeg tar bærekraftige valg selv når det koster meg mer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F9F31B33-4247-6816-2FA7-3380B5C061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5366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B18492A2-E801-63B9-2AB3-D4CB082D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Kommentarer til bakgrunnsinformasjonen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A5073433-2594-22E6-28C9-5046DC11FD4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nb-NO" sz="3200" dirty="0"/>
              <a:t>Det er marginale forskjeller i demografien i Trøndelag fylke, med eller uten Trondheim kommune.</a:t>
            </a:r>
          </a:p>
          <a:p>
            <a:pPr lvl="1"/>
            <a:r>
              <a:rPr lang="nb-NO" sz="2800" dirty="0"/>
              <a:t>78 prosent av innbyggerne i Trøndelag fylke tror de vil bo i samme kommune om 5-10 år. </a:t>
            </a:r>
          </a:p>
          <a:p>
            <a:pPr lvl="1"/>
            <a:r>
              <a:rPr lang="nb-NO" sz="2800" dirty="0"/>
              <a:t>65 prosent av innbyggerne i Trøndelag fylke mener det er gode jobbmuligheter i nærområdet. Uten Trondheim er tallet marginalt lavere med 62 prosent.</a:t>
            </a:r>
          </a:p>
          <a:p>
            <a:pPr lvl="1"/>
            <a:r>
              <a:rPr lang="nb-NO" sz="2800" dirty="0"/>
              <a:t>63 prosent av innbyggerne i Trøndelag fylke har gjort endringer i egen hverdag for å leve mer bærekraftig. Uten Trondheim er tallet marginalt lavere med 62 prosent.</a:t>
            </a:r>
          </a:p>
        </p:txBody>
      </p:sp>
      <p:pic>
        <p:nvPicPr>
          <p:cNvPr id="12" name="Bilde 11" descr="Et bilde som inneholder tre, klokke, utendørs, person&#10;&#10;Automatisk generert beskrivelse">
            <a:extLst>
              <a:ext uri="{FF2B5EF4-FFF2-40B4-BE49-F238E27FC236}">
                <a16:creationId xmlns:a16="http://schemas.microsoft.com/office/drawing/2014/main" id="{05038197-CE92-3828-A1EE-BA72D350F3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0423" y="0"/>
            <a:ext cx="9161253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402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11. Jeg har tro på at mine bærekraftige valg utgjør en forskjell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0CF106B-04A2-E896-999C-E967996260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32256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12. Det er viktig for meg at </a:t>
            </a:r>
            <a:r>
              <a:rPr lang="nb-NO"/>
              <a:t>min kommune </a:t>
            </a:r>
            <a:r>
              <a:rPr lang="nb-NO" dirty="0"/>
              <a:t>bidrar til å redusere klimagassutslippene i Norge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5B5CE5B-D286-4249-DA82-A9E01E8579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22449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13</a:t>
            </a:r>
            <a:r>
              <a:rPr lang="nb-NO"/>
              <a:t>. Kommunen </a:t>
            </a:r>
            <a:r>
              <a:rPr lang="nb-NO" dirty="0"/>
              <a:t>informerer innbyggerne på en enkel og forståelig måte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351A252-848D-53AB-43BD-F0B2459E4D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158290"/>
      </p:ext>
    </p:extLst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14</a:t>
            </a:r>
            <a:r>
              <a:rPr lang="nb-NO"/>
              <a:t>. Kommunen </a:t>
            </a:r>
            <a:r>
              <a:rPr lang="nb-NO" dirty="0"/>
              <a:t>bruker ressursene (tid og penger) på en god måte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97E73005-2359-90AC-37D5-C9243DF059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01037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15. Jeg har tillitt </a:t>
            </a:r>
            <a:r>
              <a:rPr lang="nb-NO"/>
              <a:t>til kommunepolitikerne</a:t>
            </a:r>
            <a:endParaRPr lang="nb-NO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3B80AB64-F314-383D-21C5-EF438A5F95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6099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16. Jeg kjenner ikke til barn og unge i </a:t>
            </a:r>
            <a:r>
              <a:rPr lang="nb-NO"/>
              <a:t>min kommune </a:t>
            </a:r>
            <a:r>
              <a:rPr lang="nb-NO" dirty="0"/>
              <a:t>som er forhindret fra å delta på fritidsaktiviteter på grunn av økonomi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87F9CEDE-523F-D16C-4F5C-9BBB940730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40050"/>
            <a:ext cx="21836062" cy="783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52466"/>
      </p:ext>
    </p:extLst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F527D9-7472-3DA6-A358-74FFE3CCA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Hvor enige eller uenig er du i følgende utsagn: </a:t>
            </a:r>
            <a:br>
              <a:rPr lang="nb-NO" dirty="0"/>
            </a:br>
            <a:r>
              <a:rPr lang="nb-NO" dirty="0"/>
              <a:t>17. Jeg er trygg på </a:t>
            </a:r>
            <a:r>
              <a:rPr lang="nb-NO"/>
              <a:t>at kommunen </a:t>
            </a:r>
            <a:r>
              <a:rPr lang="nb-NO" dirty="0"/>
              <a:t>behandler alle grupper rettferdig, uavhengig av kjønn, funksjonsevne, etnisitet, religion, seksuell orientering o.l.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65EB601-BCB1-D179-44BF-0C94F05C69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28688" y="2997200"/>
            <a:ext cx="21836062" cy="813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1347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73CC7-DF30-459A-A451-397B123D9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Resultater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965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8338AE-96C4-B718-63AB-C6A9C9B6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Spørsmål &amp; svar</a:t>
            </a: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C79EFD36-57B7-D5FA-8926-06F8328F173C}"/>
              </a:ext>
            </a:extLst>
          </p:cNvPr>
          <p:cNvSpPr txBox="1">
            <a:spLocks/>
          </p:cNvSpPr>
          <p:nvPr/>
        </p:nvSpPr>
        <p:spPr>
          <a:xfrm>
            <a:off x="1402079" y="1785559"/>
            <a:ext cx="20657821" cy="126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0" marR="0" indent="0" algn="l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Arial" panose="020B0604020202020204" pitchFamily="34" charset="0"/>
                <a:ea typeface="HurmeGeometricSans3 Light"/>
                <a:cs typeface="Arial" panose="020B0604020202020204" pitchFamily="34" charset="0"/>
                <a:sym typeface="HurmeGeometricSans3 Light"/>
              </a:defRPr>
            </a:lvl1pPr>
            <a:lvl2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2pPr>
            <a:lvl3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3pPr>
            <a:lvl4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4pPr>
            <a:lvl5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5pPr>
            <a:lvl6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6pPr>
            <a:lvl7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7pPr>
            <a:lvl8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8pPr>
            <a:lvl9pPr marL="0" marR="0" indent="0" algn="ctr" defTabSz="82550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HurmeGeometricSans3 Light"/>
                <a:ea typeface="HurmeGeometricSans3 Light"/>
                <a:cs typeface="HurmeGeometricSans3 Light"/>
                <a:sym typeface="HurmeGeometricSans3 Light"/>
              </a:defRPr>
            </a:lvl9pPr>
          </a:lstStyle>
          <a:p>
            <a:pPr marL="571500" indent="-571500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2800" dirty="0"/>
              <a:t>Innbyggerne </a:t>
            </a:r>
            <a:r>
              <a:rPr lang="nb-NO" sz="2800"/>
              <a:t>i kommunen </a:t>
            </a:r>
            <a:r>
              <a:rPr lang="nb-NO" sz="2800" dirty="0"/>
              <a:t>har tatt stilling til 17 utsagn: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5C38D632-2375-4B04-933F-CEC3320F31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014849"/>
              </p:ext>
            </p:extLst>
          </p:nvPr>
        </p:nvGraphicFramePr>
        <p:xfrm>
          <a:off x="1402078" y="2781616"/>
          <a:ext cx="19533872" cy="833222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228846">
                  <a:extLst>
                    <a:ext uri="{9D8B030D-6E8A-4147-A177-3AD203B41FA5}">
                      <a16:colId xmlns:a16="http://schemas.microsoft.com/office/drawing/2014/main" val="3552483698"/>
                    </a:ext>
                  </a:extLst>
                </a:gridCol>
                <a:gridCol w="17305026">
                  <a:extLst>
                    <a:ext uri="{9D8B030D-6E8A-4147-A177-3AD203B41FA5}">
                      <a16:colId xmlns:a16="http://schemas.microsoft.com/office/drawing/2014/main" val="317255801"/>
                    </a:ext>
                  </a:extLst>
                </a:gridCol>
              </a:tblGrid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Nr</a:t>
                      </a:r>
                      <a:endParaRPr lang="nb-NO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dirty="0"/>
                        <a:t>Hvor enig eller uenig er du i følgende utsagn:</a:t>
                      </a:r>
                      <a:endParaRPr lang="nb-NO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58301225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nb-NO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Jeg opplever at jeg har mulighet til å være med å påvirke utviklingen i mitt lokalsamfunn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97267639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nb-NO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Jeg opplever at </a:t>
                      </a:r>
                      <a:r>
                        <a:rPr lang="nb-NO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min kommune </a:t>
                      </a:r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er god å vokse opp i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81514840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nb-NO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Vi må satse på bosetting i sentrale områder i </a:t>
                      </a:r>
                      <a:r>
                        <a:rPr lang="nb-NO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min kommune, </a:t>
                      </a:r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fremfor spredt bosetting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47773421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nb-NO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Det er greit å bygge ned friluftsområder eller marka så lenge det gir plass til boliger og næringsetableringer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2536851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5</a:t>
                      </a:r>
                      <a:endParaRPr lang="nb-NO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Det bør legges til rette for bygging av flere hytter i </a:t>
                      </a:r>
                      <a:r>
                        <a:rPr lang="nb-NO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min kommune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76681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nb-NO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Framkommeligheten for syklister og gående bør prioriteres fremfor bilister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8719902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7</a:t>
                      </a:r>
                      <a:endParaRPr lang="nb-NO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Det er viktig for meg å engasjere meg i frivillig arbeid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1553222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nb-NO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Jeg er ikke bekymret for at min arbeidsplass blir overflødig i framtiden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22872792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nb-NO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Jeg er ikke bekymret for at min arbeidserfaring/kompetanse blir mindre relevant i framtiden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03860837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10</a:t>
                      </a:r>
                      <a:endParaRPr lang="nb-NO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Jeg tar bærekraftige valg selv når det koster meg mer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69403985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11</a:t>
                      </a:r>
                      <a:endParaRPr lang="nb-NO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Jeg har tro på at mine bærekraftige valg utgjør en forskjell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42695949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  <a:endParaRPr lang="nb-NO" sz="2000" b="0" i="0" u="none" strike="noStrike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Det er viktig for meg at </a:t>
                      </a:r>
                      <a:r>
                        <a:rPr lang="nb-NO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min kommune </a:t>
                      </a:r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bidrar til å redusere klimagassutslippene i Norge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79782880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13</a:t>
                      </a:r>
                      <a:endParaRPr lang="nb-NO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Kommunen </a:t>
                      </a:r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informerer innbyggerne på en enkel og forståelig måte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68472820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14</a:t>
                      </a:r>
                      <a:endParaRPr lang="nb-NO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Kommunen </a:t>
                      </a:r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bruker ressursene (tid og penger) på en god måte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6827464"/>
                  </a:ext>
                </a:extLst>
              </a:tr>
              <a:tr h="463614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15</a:t>
                      </a:r>
                      <a:endParaRPr lang="nb-NO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Jeg har tillitt </a:t>
                      </a:r>
                      <a:r>
                        <a:rPr lang="nb-NO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til kommunepolitikerne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81286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16</a:t>
                      </a:r>
                      <a:endParaRPr lang="nb-NO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Jeg kjenner ikke til barn og unge i </a:t>
                      </a:r>
                      <a:r>
                        <a:rPr lang="nb-NO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min kommune </a:t>
                      </a:r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som er forhindret fra å delta på fritidsaktiviteter på grunn av økonomi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67815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nb-NO" sz="2000" b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</a:rPr>
                        <a:t>17</a:t>
                      </a:r>
                      <a:endParaRPr lang="nb-NO" sz="2000" b="0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Jeg er trygg på </a:t>
                      </a:r>
                      <a:r>
                        <a:rPr lang="nb-NO" sz="2000" b="1" u="none" strike="noStrike">
                          <a:solidFill>
                            <a:schemeClr val="tx1"/>
                          </a:solidFill>
                          <a:effectLst/>
                        </a:rPr>
                        <a:t>at kommunen </a:t>
                      </a:r>
                      <a:r>
                        <a:rPr lang="nb-NO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behandler alle grupper rettferdig, uavhengig av kjønn, funksjonsevne, etnisitet, religion, seksuell orientering o.l.</a:t>
                      </a:r>
                      <a:endParaRPr lang="nb-NO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5041523"/>
                  </a:ext>
                </a:extLst>
              </a:tr>
            </a:tbl>
          </a:graphicData>
        </a:graphic>
      </p:graphicFrame>
      <p:sp>
        <p:nvSpPr>
          <p:cNvPr id="10" name="TekstSylinder 9">
            <a:extLst>
              <a:ext uri="{FF2B5EF4-FFF2-40B4-BE49-F238E27FC236}">
                <a16:creationId xmlns:a16="http://schemas.microsoft.com/office/drawing/2014/main" id="{E8D7189A-FBC7-BC67-2153-EC40FC307065}"/>
              </a:ext>
            </a:extLst>
          </p:cNvPr>
          <p:cNvSpPr txBox="1"/>
          <p:nvPr/>
        </p:nvSpPr>
        <p:spPr>
          <a:xfrm>
            <a:off x="3562349" y="11614622"/>
            <a:ext cx="17392649" cy="10310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 hangingPunct="1">
              <a:spcBef>
                <a:spcPts val="600"/>
              </a:spcBef>
            </a:pP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Hvert utsagn er besvart på en skala fra 1 til 6, hvor 1 = Helt uenig og 6 = Helt enig</a:t>
            </a:r>
          </a:p>
          <a:p>
            <a:pPr algn="l" hangingPunct="1">
              <a:spcBef>
                <a:spcPts val="600"/>
              </a:spcBef>
            </a:pPr>
            <a:r>
              <a:rPr lang="nb-NO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 rapporten presenteres %-andel som er enig i utsagnet 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(har svart 4, 5 eller  6) </a:t>
            </a:r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78FDAE84-7DAA-5E94-7D9D-16FB8C86A3BA}"/>
              </a:ext>
            </a:extLst>
          </p:cNvPr>
          <p:cNvSpPr/>
          <p:nvPr/>
        </p:nvSpPr>
        <p:spPr>
          <a:xfrm>
            <a:off x="1402076" y="11620500"/>
            <a:ext cx="1741174" cy="938903"/>
          </a:xfrm>
          <a:prstGeom prst="rightArrow">
            <a:avLst>
              <a:gd name="adj1" fmla="val 30522"/>
              <a:gd name="adj2" fmla="val 58522"/>
            </a:avLst>
          </a:prstGeom>
          <a:solidFill>
            <a:srgbClr val="3D4A9A"/>
          </a:solidFill>
          <a:ln w="76200" cap="flat">
            <a:solidFill>
              <a:schemeClr val="accent2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urmeGeometricSans3 Light"/>
              <a:ea typeface="HurmeGeometricSans3 Light"/>
              <a:cs typeface="HurmeGeometricSans3 Light"/>
              <a:sym typeface="HurmeGeometricSans3 Light"/>
            </a:endParaRPr>
          </a:p>
        </p:txBody>
      </p:sp>
    </p:spTree>
    <p:extLst>
      <p:ext uri="{BB962C8B-B14F-4D97-AF65-F5344CB8AC3E}">
        <p14:creationId xmlns:p14="http://schemas.microsoft.com/office/powerpoint/2010/main" val="41597591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D7B67C58-4352-3800-A541-101196E2F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17 utsagn. Hvor enig eller uenig er du i følgende utsagn: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6F8497C3-FCA3-FF5B-647C-D48958C642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2462213"/>
            <a:ext cx="10501313" cy="10421937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465FF42E-6445-3423-9905-FE3DBD73188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1544618" y="2464958"/>
            <a:ext cx="11299825" cy="1041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509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_Black">
  <a:themeElements>
    <a:clrScheme name="Respons standard mal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D4A9A"/>
      </a:accent2>
      <a:accent3>
        <a:srgbClr val="52AAE0"/>
      </a:accent3>
      <a:accent4>
        <a:srgbClr val="3EB074"/>
      </a:accent4>
      <a:accent5>
        <a:srgbClr val="FFEA5E"/>
      </a:accent5>
      <a:accent6>
        <a:srgbClr val="E83F45"/>
      </a:accent6>
      <a:hlink>
        <a:srgbClr val="61C3DB"/>
      </a:hlink>
      <a:folHlink>
        <a:srgbClr val="D690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_Black">
  <a:themeElements>
    <a:clrScheme name="Respons standard malfarg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94A94"/>
      </a:accent1>
      <a:accent2>
        <a:srgbClr val="3D4A9A"/>
      </a:accent2>
      <a:accent3>
        <a:srgbClr val="52AAE0"/>
      </a:accent3>
      <a:accent4>
        <a:srgbClr val="3EB074"/>
      </a:accent4>
      <a:accent5>
        <a:srgbClr val="FFEA5E"/>
      </a:accent5>
      <a:accent6>
        <a:srgbClr val="E83F45"/>
      </a:accent6>
      <a:hlink>
        <a:srgbClr val="61C3DB"/>
      </a:hlink>
      <a:folHlink>
        <a:srgbClr val="D690A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urmeGeometricSans3 Light"/>
            <a:ea typeface="HurmeGeometricSans3 Light"/>
            <a:cs typeface="HurmeGeometricSans3 Light"/>
            <a:sym typeface="HurmeGeometricSans3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0DCCD35CB9D8C4CAECB9819014009F1" ma:contentTypeVersion="19" ma:contentTypeDescription="Opprett et nytt dokument." ma:contentTypeScope="" ma:versionID="87618466df19fbd3b145e37fc49a47bd">
  <xsd:schema xmlns:xsd="http://www.w3.org/2001/XMLSchema" xmlns:xs="http://www.w3.org/2001/XMLSchema" xmlns:p="http://schemas.microsoft.com/office/2006/metadata/properties" xmlns:ns2="4c8da0b8-70d7-475d-899d-f40c64c98e01" xmlns:ns3="cd62bf22-67a3-48e8-9a7b-168a9d066e6b" targetNamespace="http://schemas.microsoft.com/office/2006/metadata/properties" ma:root="true" ma:fieldsID="ed383289624b33e82c5af8d3daacfed8" ns2:_="" ns3:_="">
    <xsd:import namespace="4c8da0b8-70d7-475d-899d-f40c64c98e01"/>
    <xsd:import namespace="cd62bf22-67a3-48e8-9a7b-168a9d066e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da0b8-70d7-475d-899d-f40c64c98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44d0cb33-5511-45eb-bb1d-5f55490235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2bf22-67a3-48e8-9a7b-168a9d066e6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a7b104ba-ae48-4296-b491-cf0396b85abb}" ma:internalName="TaxCatchAll" ma:showField="CatchAllData" ma:web="cd62bf22-67a3-48e8-9a7b-168a9d066e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d62bf22-67a3-48e8-9a7b-168a9d066e6b">
      <UserInfo>
        <DisplayName>Eline Meyer</DisplayName>
        <AccountId>14</AccountId>
        <AccountType/>
      </UserInfo>
      <UserInfo>
        <DisplayName>Erik Tveit</DisplayName>
        <AccountId>92</AccountId>
        <AccountType/>
      </UserInfo>
      <UserInfo>
        <DisplayName>Anne Gretteberg Meyer</DisplayName>
        <AccountId>18</AccountId>
        <AccountType/>
      </UserInfo>
    </SharedWithUsers>
    <lcf76f155ced4ddcb4097134ff3c332f xmlns="4c8da0b8-70d7-475d-899d-f40c64c98e01">
      <Terms xmlns="http://schemas.microsoft.com/office/infopath/2007/PartnerControls"/>
    </lcf76f155ced4ddcb4097134ff3c332f>
    <TaxCatchAll xmlns="cd62bf22-67a3-48e8-9a7b-168a9d066e6b" xsi:nil="true"/>
  </documentManagement>
</p:properties>
</file>

<file path=customXml/itemProps1.xml><?xml version="1.0" encoding="utf-8"?>
<ds:datastoreItem xmlns:ds="http://schemas.openxmlformats.org/officeDocument/2006/customXml" ds:itemID="{207064B9-31B0-478E-900E-F8F21071D1A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8da0b8-70d7-475d-899d-f40c64c98e01"/>
    <ds:schemaRef ds:uri="cd62bf22-67a3-48e8-9a7b-168a9d066e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2129DA7-E9DF-4D9B-BB89-52F8B6635C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C109E3-DDA0-421B-9149-874ED2492EB4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cd62bf22-67a3-48e8-9a7b-168a9d066e6b"/>
    <ds:schemaRef ds:uri="4c8da0b8-70d7-475d-899d-f40c64c98e0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3694</Words>
  <Application>Microsoft Office PowerPoint</Application>
  <PresentationFormat>Egendefinert</PresentationFormat>
  <Paragraphs>399</Paragraphs>
  <Slides>66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66</vt:i4>
      </vt:variant>
    </vt:vector>
  </HeadingPairs>
  <TitlesOfParts>
    <vt:vector size="73" baseType="lpstr">
      <vt:lpstr>Arial</vt:lpstr>
      <vt:lpstr>Calibri</vt:lpstr>
      <vt:lpstr>Courier New</vt:lpstr>
      <vt:lpstr>Helvetica Neue</vt:lpstr>
      <vt:lpstr>HurmeGeometricSans3 Light</vt:lpstr>
      <vt:lpstr>2_Black</vt:lpstr>
      <vt:lpstr>3_Black</vt:lpstr>
      <vt:lpstr>PowerPoint-presentasjon</vt:lpstr>
      <vt:lpstr>OM UNDERSØKELSEN</vt:lpstr>
      <vt:lpstr>Bakgrunnsinformasjon om innbyggerne</vt:lpstr>
      <vt:lpstr>Bakgrunnsinformasjon om innbyggerne – 1/2</vt:lpstr>
      <vt:lpstr>Bakgrunnsinformasjon om innbyggerne – 2/2</vt:lpstr>
      <vt:lpstr>Kommentarer til bakgrunnsinformasjonen</vt:lpstr>
      <vt:lpstr>Resultater</vt:lpstr>
      <vt:lpstr>Spørsmål &amp; svar</vt:lpstr>
      <vt:lpstr>17 utsagn. Hvor enig eller uenig er du i følgende utsagn:</vt:lpstr>
      <vt:lpstr>Hvor enige eller uenig er du i følgende utsagn:  1. Jeg opplever at jeg har mulighet til å være med å påvirke utviklingen i mitt lokalsamfunn</vt:lpstr>
      <vt:lpstr>1. Jeg opplever at jeg har mulighet til å være med å påvirke utviklingen i mitt lokalsamfunn</vt:lpstr>
      <vt:lpstr>Hvor enige eller uenig er du i følgende utsagn:  2. Jeg opplever at min kommune er god å vokse opp i</vt:lpstr>
      <vt:lpstr>Jeg opplever at min kommune er god å vokse opp i</vt:lpstr>
      <vt:lpstr>Hvor enige eller uenig er du i følgende utsagn:  3. Vi må satse på bosetting i sentrale områder i min kommune, fremfor spredt bosetting</vt:lpstr>
      <vt:lpstr>Vi må satse på bosetting i sentrale områder i min kommune, fremfor spredt bosetting</vt:lpstr>
      <vt:lpstr>Hvor enige eller uenig er du i følgende utsagn:  4. Det er greit å bygge ned friluftsområder eller marka så lenge det gir plass til boliger og næringsetableringer</vt:lpstr>
      <vt:lpstr>Det er greit å bygge ned friluftsområder eller marka så lenge det gir plass til boliger og næringsetableringer</vt:lpstr>
      <vt:lpstr>Hvor enige eller uenig er du i følgende utsagn:  5. Det bør legges til rette for bygging av flere hytter i min kommune</vt:lpstr>
      <vt:lpstr>Det bør legges til rette for bygging av flere hytter i min kommune</vt:lpstr>
      <vt:lpstr>Hvor enige eller uenig er du i følgende utsagn:  6. Framkommeligheten for syklister og gående bør prioriteres fremfor bilister</vt:lpstr>
      <vt:lpstr>Framkommeligheten for syklister og gående bør prioriteres fremfor bilister</vt:lpstr>
      <vt:lpstr>Hvor enige eller uenig er du i følgende utsagn:  7. Det er viktig for meg å engasjere meg i frivillig arbeid</vt:lpstr>
      <vt:lpstr>Det er viktig for meg å engasjere meg i frivillig arbeid</vt:lpstr>
      <vt:lpstr>Hvor enige eller uenig er du i følgende utsagn:  8. Jeg er ikke bekymret for at min arbeidsplass blir overflødig i framtiden</vt:lpstr>
      <vt:lpstr>Jeg er ikke bekymret for at min arbeidsplass blir overflødig i framtiden</vt:lpstr>
      <vt:lpstr>Hvor enige eller uenig er du i følgende utsagn:  9. Jeg er ikke bekymret for at min arbeidserfaring/kompetanse blir mindre relevant i framtiden</vt:lpstr>
      <vt:lpstr>9.Jeg er ikke bekymret for at min arbeidserfaring/kompetanse blir mindre relevant i framtiden</vt:lpstr>
      <vt:lpstr>Hvor enige eller uenig er du i følgende utsagn:  10. Jeg tar bærekraftige valg selv når det koster meg mer</vt:lpstr>
      <vt:lpstr>10.Jeg tar bærekraftige valg selv når det koster meg mer</vt:lpstr>
      <vt:lpstr>Hvor enige eller uenig er du i følgende utsagn:  11. Jeg har tro på at mine bærekraftige valg utgjør en forskjell</vt:lpstr>
      <vt:lpstr>11.Jeg har tro på at mine bærekraftige valg utgjør en forskjell</vt:lpstr>
      <vt:lpstr>Hvor enige eller uenig er du i følgende utsagn:  12. Det er viktig for meg at min kommune bidrar til å redusere klimagassutslippene i Norge</vt:lpstr>
      <vt:lpstr>12.Det er viktig for meg at min kommune bidrar til å redusere klimagassutslippene i Norge</vt:lpstr>
      <vt:lpstr>Hvor enige eller uenig er du i følgende utsagn:  13. Kommunen informerer innbyggerne på en enkel og forståelig måte</vt:lpstr>
      <vt:lpstr>13.Kommunen informerer innbyggerne på en enkel og forståelig måte</vt:lpstr>
      <vt:lpstr>Hvor enige eller uenig er du i følgende utsagn:  14. Kommunen bruker ressursene (tid og penger) på en god måte</vt:lpstr>
      <vt:lpstr>14.Kommunen bruker ressursene (tid og penger) på en god måte</vt:lpstr>
      <vt:lpstr>Hvor enige eller uenig er du i følgende utsagn:  15. Jeg har tillitt til kommunepolitikerne</vt:lpstr>
      <vt:lpstr>15.Jeg har tillitt til kommunepolitikerne</vt:lpstr>
      <vt:lpstr>Hvor enige eller uenig er du i følgende utsagn:  16. Jeg kjenner ikke til barn og unge i min kommune som er forhindret fra å delta på fritidsaktiviteter på grunn av økonomi</vt:lpstr>
      <vt:lpstr>16.Jeg kjenner ikke til barn og unge i min kommune som er forhindret fra å delta på fritidsaktiviteter på grunn av økonomi</vt:lpstr>
      <vt:lpstr>Hvor enige eller uenig er du i følgende utsagn:  17. Jeg er trygg på at kommunen behandler alle grupper rettferdig, uavhengig av kjønn, funksjonsevne, etnisitet, religion, seksuell orientering o.l.</vt:lpstr>
      <vt:lpstr>17.Jeg er trygg på at kommunen behandler alle grupper rettferdig, uavhengig av kjønn, funksjonsevne, etnisitet, religion, seksuell orientering o.l.</vt:lpstr>
      <vt:lpstr>Hvilke tema påvirker innbyggernes oppfatninger mest?   - i forhold til om kommunen er god å vokse opp i? =&gt; Oppvekstsvilkår   - i forhold til om de bor i samme kommune om 5-10 år? =&gt; Kommunelojalitet</vt:lpstr>
      <vt:lpstr>De 6 viktigste temaene for om innbyggerne tror de blir boende i kommunen – eller ikke – de neste 5-10 årene (kommunelojalitet)</vt:lpstr>
      <vt:lpstr>De 10 viktigste temaene for om innbyggerne opplever kommunen som en god kommune å vokse opp i – eller ikke (oppvekstsvilkår)</vt:lpstr>
      <vt:lpstr>Oppsummering og veien videre</vt:lpstr>
      <vt:lpstr>Oppsummering</vt:lpstr>
      <vt:lpstr>VEDLEGG Utsagn brutt ned på bakgrunninformasjon</vt:lpstr>
      <vt:lpstr>Hvor enige eller uenig er du i følgende utsagn:  1. Jeg opplever at jeg har mulighet til å være med å påvirke utviklingen i mitt lokalsamfunn</vt:lpstr>
      <vt:lpstr>Hvor enige eller uenig er du i følgende utsagn:  2. Jeg opplever at min kommune er god å vokse opp i</vt:lpstr>
      <vt:lpstr>Hvor enige eller uenig er du i følgende utsagn:  3. Vi må satse på bosetting i sentrale områder i min kommune, fremfor spredt bosetting</vt:lpstr>
      <vt:lpstr>Hvor enige eller uenig er du i følgende utsagn:  4. Det er greit å bygge ned friluftsområder eller marka så lenge det gir plass til boliger og næringsetableringer</vt:lpstr>
      <vt:lpstr>Hvor enige eller uenig er du i følgende utsagn:  5. Det bør legges til rette for bygging av flere hytter i min kommune</vt:lpstr>
      <vt:lpstr>Hvor enige eller uenig er du i følgende utsagn:  6. Framkommeligheten for syklister og gående bør prioriteres fremfor bilister</vt:lpstr>
      <vt:lpstr>Hvor enige eller uenig er du i følgende utsagn:  7. Det er viktig for meg å engasjere meg i frivillig arbeid</vt:lpstr>
      <vt:lpstr>Hvor enige eller uenig er du i følgende utsagn:  8. Jeg er ikke bekymret for at min arbeidsplass blir overflødig i framtiden</vt:lpstr>
      <vt:lpstr>Hvor enige eller uenig er du i følgende utsagn:  9. Jeg er ikke bekymret for at min arbeidserfaring/kompetanse blir mindre relevant i framtiden</vt:lpstr>
      <vt:lpstr>Hvor enige eller uenig er du i følgende utsagn:  10. Jeg tar bærekraftige valg selv når det koster meg mer</vt:lpstr>
      <vt:lpstr>Hvor enige eller uenig er du i følgende utsagn:  11. Jeg har tro på at mine bærekraftige valg utgjør en forskjell</vt:lpstr>
      <vt:lpstr>Hvor enige eller uenig er du i følgende utsagn:  12. Det er viktig for meg at min kommune bidrar til å redusere klimagassutslippene i Norge</vt:lpstr>
      <vt:lpstr>Hvor enige eller uenig er du i følgende utsagn:  13. Kommunen informerer innbyggerne på en enkel og forståelig måte</vt:lpstr>
      <vt:lpstr>Hvor enige eller uenig er du i følgende utsagn:  14. Kommunen bruker ressursene (tid og penger) på en god måte</vt:lpstr>
      <vt:lpstr>Hvor enige eller uenig er du i følgende utsagn:  15. Jeg har tillitt til kommunepolitikerne</vt:lpstr>
      <vt:lpstr>Hvor enige eller uenig er du i følgende utsagn:  16. Jeg kjenner ikke til barn og unge i min kommune som er forhindret fra å delta på fritidsaktiviteter på grunn av økonomi</vt:lpstr>
      <vt:lpstr>Hvor enige eller uenig er du i følgende utsagn:  17. Jeg er trygg på at kommunen behandler alle grupper rettferdig, uavhengig av kjønn, funksjonsevne, etnisitet, religion, seksuell orientering o.l.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Anne Gretteberg Meyer</dc:creator>
  <cp:lastModifiedBy>Bodil Nilsen</cp:lastModifiedBy>
  <cp:revision>8</cp:revision>
  <dcterms:modified xsi:type="dcterms:W3CDTF">2023-11-17T14:26:26Z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0x01010070DCCD35CB9D8C4CAECB9819014009F1</vt:lpwstr>
  </property>
  <property fmtid="{D5CDD505-2E9C-101B-9397-08002B2CF9AE}" pid="3" name="MediaServiceImageTags">
    <vt:lpwstr/>
  </property>
</Properties>
</file>