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56" r:id="rId5"/>
    <p:sldId id="282" r:id="rId6"/>
    <p:sldId id="279" r:id="rId7"/>
    <p:sldId id="359" r:id="rId8"/>
    <p:sldId id="275" r:id="rId9"/>
    <p:sldId id="277" r:id="rId10"/>
    <p:sldId id="352" r:id="rId11"/>
    <p:sldId id="283" r:id="rId12"/>
    <p:sldId id="354" r:id="rId13"/>
    <p:sldId id="349" r:id="rId14"/>
    <p:sldId id="350" r:id="rId15"/>
    <p:sldId id="348" r:id="rId16"/>
    <p:sldId id="328" r:id="rId17"/>
    <p:sldId id="355" r:id="rId18"/>
    <p:sldId id="309" r:id="rId19"/>
    <p:sldId id="329" r:id="rId20"/>
    <p:sldId id="336" r:id="rId21"/>
    <p:sldId id="337" r:id="rId22"/>
    <p:sldId id="264" r:id="rId23"/>
    <p:sldId id="357" r:id="rId24"/>
    <p:sldId id="315" r:id="rId25"/>
    <p:sldId id="327" r:id="rId26"/>
    <p:sldId id="332" r:id="rId27"/>
    <p:sldId id="333" r:id="rId28"/>
    <p:sldId id="334" r:id="rId29"/>
    <p:sldId id="335" r:id="rId30"/>
    <p:sldId id="356" r:id="rId31"/>
    <p:sldId id="330" r:id="rId32"/>
    <p:sldId id="338" r:id="rId33"/>
    <p:sldId id="339" r:id="rId34"/>
    <p:sldId id="340" r:id="rId35"/>
    <p:sldId id="341" r:id="rId36"/>
    <p:sldId id="342" r:id="rId37"/>
    <p:sldId id="316" r:id="rId38"/>
    <p:sldId id="331" r:id="rId39"/>
    <p:sldId id="346" r:id="rId40"/>
    <p:sldId id="344" r:id="rId41"/>
    <p:sldId id="345" r:id="rId42"/>
    <p:sldId id="317" r:id="rId43"/>
    <p:sldId id="361" r:id="rId44"/>
    <p:sldId id="358" r:id="rId45"/>
    <p:sldId id="347" r:id="rId46"/>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2450" autoAdjust="0"/>
  </p:normalViewPr>
  <p:slideViewPr>
    <p:cSldViewPr snapToGrid="0">
      <p:cViewPr varScale="1">
        <p:scale>
          <a:sx n="94" d="100"/>
          <a:sy n="94" d="100"/>
        </p:scale>
        <p:origin x="12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Øyehaug" userId="e5f159ab-0c69-415a-8a5f-a15795606c18" providerId="ADAL" clId="{7D99FAB7-15BD-4D30-8D88-746EB5C5A146}"/>
    <pc:docChg chg="custSel modSld">
      <pc:chgData name="Andreas Øyehaug" userId="e5f159ab-0c69-415a-8a5f-a15795606c18" providerId="ADAL" clId="{7D99FAB7-15BD-4D30-8D88-746EB5C5A146}" dt="2024-06-21T11:32:43.039" v="1" actId="478"/>
      <pc:docMkLst>
        <pc:docMk/>
      </pc:docMkLst>
      <pc:sldChg chg="modSp mod">
        <pc:chgData name="Andreas Øyehaug" userId="e5f159ab-0c69-415a-8a5f-a15795606c18" providerId="ADAL" clId="{7D99FAB7-15BD-4D30-8D88-746EB5C5A146}" dt="2024-06-21T11:32:36.951" v="0" actId="6549"/>
        <pc:sldMkLst>
          <pc:docMk/>
          <pc:sldMk cId="2818905544" sldId="256"/>
        </pc:sldMkLst>
        <pc:spChg chg="mod">
          <ac:chgData name="Andreas Øyehaug" userId="e5f159ab-0c69-415a-8a5f-a15795606c18" providerId="ADAL" clId="{7D99FAB7-15BD-4D30-8D88-746EB5C5A146}" dt="2024-06-21T11:32:36.951" v="0" actId="6549"/>
          <ac:spMkLst>
            <pc:docMk/>
            <pc:sldMk cId="2818905544" sldId="256"/>
            <ac:spMk id="3" creationId="{C66E8297-8E85-4F43-B346-0DEF68D0D91B}"/>
          </ac:spMkLst>
        </pc:spChg>
      </pc:sldChg>
      <pc:sldChg chg="delSp mod">
        <pc:chgData name="Andreas Øyehaug" userId="e5f159ab-0c69-415a-8a5f-a15795606c18" providerId="ADAL" clId="{7D99FAB7-15BD-4D30-8D88-746EB5C5A146}" dt="2024-06-21T11:32:43.039" v="1" actId="478"/>
        <pc:sldMkLst>
          <pc:docMk/>
          <pc:sldMk cId="3065539738" sldId="282"/>
        </pc:sldMkLst>
        <pc:spChg chg="del">
          <ac:chgData name="Andreas Øyehaug" userId="e5f159ab-0c69-415a-8a5f-a15795606c18" providerId="ADAL" clId="{7D99FAB7-15BD-4D30-8D88-746EB5C5A146}" dt="2024-06-21T11:32:43.039" v="1" actId="478"/>
          <ac:spMkLst>
            <pc:docMk/>
            <pc:sldMk cId="3065539738" sldId="282"/>
            <ac:spMk id="5" creationId="{47E70BAF-6342-EA2B-A600-02D04F85715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07:17:55.233"/>
    </inkml:context>
    <inkml:brush xml:id="br0">
      <inkml:brushProperty name="width" value="0.05" units="cm"/>
      <inkml:brushProperty name="height" value="0.05" units="cm"/>
      <inkml:brushProperty name="color" value="#E71224"/>
    </inkml:brush>
  </inkml:definitions>
  <inkml:trace contextRef="#ctx0" brushRef="#br0">4403 4088 24575,'5'-1'0,"0"-1"0,1 0 0,-1 0 0,0-1 0,-1 1 0,1-1 0,0 0 0,-1 0 0,1-1 0,-1 1 0,4-5 0,5-3 0,0 0 0,-2 0 0,1 0 0,-1-1 0,-1-1 0,0 0 0,14-25 0,-9 11 0,-2 0 0,17-49 0,-26 62 0,0 0 0,-1 0 0,0 0 0,-2 0 0,1 0 0,-2 0 0,0-1 0,-1 1 0,0 0 0,-1 0 0,-5-21 0,-1 10 0,-1 1 0,-1-1 0,-1 2 0,-1-1 0,-20-28 0,19 29 0,0-1 0,1 0 0,2-1 0,0 0 0,2-1 0,1 0 0,-5-33 0,6 15 0,1-1 0,3 1 0,5-73 0,1 93 0,1 0 0,2 0 0,0 1 0,1 0 0,1 0 0,2 1 0,0 0 0,1 1 0,16-21 0,-20 31 0,1 1 0,1 0 0,0 1 0,1-1 0,-1 2 0,2 0 0,-1 0 0,1 1 0,21-10 0,-19 11 0,-1-1 0,0 0 0,0-2 0,0 1 0,-2-1 0,1-1 0,12-14 0,-19 18 0,-1 0 0,-1-1 0,1 1 0,-1-1 0,0 0 0,-1 0 0,0 0 0,0 0 0,0 0 0,-1 0 0,0 0 0,0-1 0,-1 1 0,0-1 0,0 1 0,-1 0 0,0-1 0,0 1 0,-4-12 0,1 6 0,0-1 0,-1 1 0,-1 0 0,0 1 0,-1 0 0,0 0 0,-1 0 0,0 1 0,-14-15 0,-16-10 0,-49-35 0,56 48 0,1-2 0,1 0 0,-45-53 0,63 62 0,1 1 0,1-1 0,0-1 0,1 0 0,1 0 0,0-1 0,2 1 0,0-1 0,0-1 0,-2-31 0,3-15 0,8-115 0,0 49 0,-2 12 0,-5-131 0,2 238 0,-2 1 0,0 0 0,0 0 0,-1 0 0,0 0 0,-1 0 0,0 1 0,0 0 0,-1 0 0,-1 0 0,0 1 0,0 0 0,-16-15 0,7 9 0,0 1 0,0 1 0,-1 0 0,-1 1 0,0 1 0,-34-15 0,30 20 0,-1 0 0,1 2 0,-1 0 0,0 1 0,0 2 0,0 0 0,-44 5 0,1-1 0,50-2 0,0 1 0,1 1 0,-1 0 0,1 1 0,0 1 0,-29 13 0,23-10 0,1 0 0,-35 8 0,52-16 0,-1 0 0,1 1 0,0-1 0,-1-1 0,1 1 0,0 0 0,-1-1 0,1 1 0,0-1 0,0 0 0,-1 0 0,1-1 0,0 1 0,0-1 0,0 1 0,0-1 0,1 0 0,-1 0 0,0 0 0,1 0 0,-1-1 0,1 1 0,0-1 0,0 1 0,0-1 0,0 0 0,0 0 0,1 0 0,-1 0 0,1 0 0,-2-5 0,-4-13 0,0 0 0,2 0 0,-6-39 0,8 40 0,-7-26 0,-17-46 0,-2-8 0,25 82 0,-2-1 0,0 1 0,-1 1 0,-1-1 0,-1 1 0,0 0 0,-1 1 0,-1 0 0,0 1 0,-1 0 0,-1 1 0,0 0 0,-1 1 0,0 0 0,-1 1 0,-1 1 0,0 1 0,-19-10 0,6 7 0,0 1 0,0 2 0,-1 1 0,0 1 0,-1 2 0,-51-5 0,-195 7 0,162 6 0,58-3 0,16-1 0,-58 7 0,87-4 0,1 1 0,-1 0 0,1 1 0,-1 0 0,1 1 0,0 0 0,0 1 0,1 0 0,-16 10 0,-15 15 0,14-13 0,1 1 0,2 1 0,0 1 0,1 1 0,-38 46 0,59-64 0,-28 34 0,2 2 0,1 2 0,2 0 0,2 1 0,-20 54 0,32-69 0,-1-1 0,-22 34 0,-15 35 0,9 23 0,27-75 0,-19 45 0,22-67 0,1 0 0,1 0 0,1 1 0,1 1 0,1-1 0,1 1 0,1 0 0,-1 39 0,4-35 0,2 12 0,-2-1 0,-2 1 0,-11 60 0,10-88 0,0 1 0,0-1 0,-2 0 0,1 1 0,-1-2 0,-1 1 0,0-1 0,0 0 0,-1 0 0,-1 0 0,1-1 0,-2 0 0,1-1 0,-1 0 0,-19 13 0,-1-4 0,-1-1 0,-1-2 0,0-1 0,-54 14 0,40-13 0,-64 28 0,79-24 0,0 2 0,2 1 0,1 1 0,0 1 0,-39 45 0,54-56 0,3 0 0,-1 1 0,2 0 0,0 0 0,0 1 0,1 0 0,1 0 0,-5 16 0,-23 47 0,11-37 0,-1 0 0,-3-2 0,-50 56 0,56-75 0,-1 0 0,-1-2 0,0-1 0,-44 23 0,-18 12 0,-157 107 0,231-148 0,-1 0 0,2 1 0,-1 0 0,1 1 0,1 0 0,0 0 0,1 1 0,0 0 0,1 1 0,1 0 0,0 0 0,-4 15 0,6-12-273,2 0 0,0 0 0,0 0 0,2 21 0,1-16-6553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2:29:01.535"/>
    </inkml:context>
    <inkml:brush xml:id="br0">
      <inkml:brushProperty name="width" value="0.05" units="cm"/>
      <inkml:brushProperty name="height" value="0.05" units="cm"/>
      <inkml:brushProperty name="color" value="#004F8B"/>
    </inkml:brush>
  </inkml:definitions>
  <inkml:trace contextRef="#ctx0" brushRef="#br0">1636 1033 24575,'-17'-1'0,"0"-2"0,0 0 0,0-1 0,0-1 0,1 0 0,0-2 0,-23-11 0,-14-5 0,24 11 0,0-2 0,2-1 0,-1-1 0,-41-33 0,61 43 0,0 1 0,-1 1 0,1 0 0,-1 0 0,0 1 0,0 0 0,0 0 0,0 1 0,0 0 0,-19-1 0,-10 2 0,-55 4 0,21 0 0,24-2 0,-1 1 0,-63 11 0,29 0 0,44-8 0,-69 19 0,95-20 0,-1 0 0,0-1 0,1 0 0,-1-1 0,0-1 0,0 0 0,0-1 0,0 0 0,-17-4 0,20 2 0,1-1 0,-1 0 0,0-1 0,1 0 0,0-1 0,0 0 0,0-1 0,1 0 0,0 0 0,0-1 0,-15-15 0,7 7 0,2-1 0,0-1 0,-19-27 0,29 36 0,1-1 0,0 1 0,0 0 0,1-1 0,0 0 0,1 0 0,0 0 0,0 0 0,1 0 0,0 0 0,1-12 0,4-131 0,-5-116 0,-2 253-19,-1 0 0,0 0 0,-1 1 0,-1-1 0,0 1 0,-1 0 0,0 1-1,-11-14 1,-3-9-1174,12 20-5633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2:29:08.380"/>
    </inkml:context>
    <inkml:brush xml:id="br0">
      <inkml:brushProperty name="width" value="0.05" units="cm"/>
      <inkml:brushProperty name="height" value="0.05" units="cm"/>
      <inkml:brushProperty name="color" value="#004F8B"/>
    </inkml:brush>
  </inkml:definitions>
  <inkml:trace contextRef="#ctx0" brushRef="#br0">879 2143 24575,'-2'-15'0,"0"-1"0,-1 1 0,0 0 0,-2 0 0,1 0 0,-2 1 0,0 0 0,-1 0 0,-11-17 0,6 8 0,0-1 0,-9-28 0,-14-44 0,20 58 0,-17-66 0,20 59 0,-2 1 0,-2 0 0,-28-55 0,17 50 0,14 28 0,2-1 0,0 0 0,-11-34 0,20 51 0,1-1 0,-1 1 0,1-1 0,0 1 0,1-1 0,-1 0 0,1 1 0,0-1 0,1 0 0,-1 1 0,1-1 0,0 1 0,1-1 0,-1 1 0,1-1 0,0 1 0,1 0 0,-1 0 0,7-9 0,28-31 0,-30 38 0,-1 1 0,0-1 0,0 0 0,-1 0 0,0-1 0,0 0 0,-1 0 0,0 0 0,0 0 0,0-1 0,-2 1 0,1-1 0,-1 0 0,0 0 0,1-12 0,-2-70 0,-1 52 0,1 1 0,9-57 0,-9 88 0,2-7 0,0 1 0,-2-1 0,1 0 0,-2-17 0,0 28 0,-1-1 0,1 0 0,-1 0 0,0 1 0,0-1 0,0 0 0,-1 1 0,1-1 0,-1 1 0,0-1 0,0 1 0,0 0 0,0 0 0,-1 0 0,1 0 0,-1 0 0,0 1 0,1-1 0,-8-3 0,-50-34 0,-124-86 0,84 54 0,65 48 0,0-1 0,-36-36 0,48 39-119,2 3-193,1-2 1,1 0-1,-27-38 1,33 37-6515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2:29:12.988"/>
    </inkml:context>
    <inkml:brush xml:id="br0">
      <inkml:brushProperty name="width" value="0.05" units="cm"/>
      <inkml:brushProperty name="height" value="0.05" units="cm"/>
      <inkml:brushProperty name="color" value="#004F8B"/>
    </inkml:brush>
  </inkml:definitions>
  <inkml:trace contextRef="#ctx0" brushRef="#br0">1127 1831 24575,'0'-36'0,"-1"0"0,-1 0 0,-11-50 0,-4-27 0,15 86 0,-1-1 0,-2 1 0,-1 0 0,-12-34 0,-14-12 0,19 44 0,0 0 0,2-2 0,-11-42 0,21 66 0,-1 0 0,0 1 0,0-1 0,0 1 0,-1 0 0,0-1 0,0 1 0,-1 0 0,0 1 0,0-1 0,0 1 0,-1 0 0,0 0 0,0 0 0,0 0 0,-7-4 0,-6-2 0,-1 1 0,0 0 0,-38-12 0,-26-13 0,-124-72 0,166 84 0,21 13 0,0-1 0,1-1 0,-17-14 0,-32-24 0,50 39 0,1-1 0,1-1 0,0 0 0,-24-26 0,22 18 0,0-1 0,1-1 0,1-1 0,1 0 0,2-1 0,0-1 0,1 1 0,2-2 0,1 0 0,1 0 0,-7-45 0,6 11-74,2 10-571,-2-72-1,10 101-6180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07:18:47.152"/>
    </inkml:context>
    <inkml:brush xml:id="br0">
      <inkml:brushProperty name="width" value="0.05" units="cm"/>
      <inkml:brushProperty name="height" value="0.05" units="cm"/>
      <inkml:brushProperty name="color" value="#E71224"/>
    </inkml:brush>
  </inkml:definitions>
  <inkml:trace contextRef="#ctx0" brushRef="#br0">4997 0 24575,'-1'23'0,"-1"-1"0,-7 32 0,-4 30 0,13-78 0,0 1 0,-1 0 0,0 0 0,0 0 0,-1-1 0,0 1 0,0-1 0,0 1 0,-1-1 0,0 0 0,0 0 0,-1 0 0,-6 8 0,6-10 0,0 0 0,0-1 0,-1 1 0,1-1 0,-1 0 0,0 0 0,0-1 0,0 1 0,0-1 0,-1 0 0,1-1 0,-1 1 0,1-1 0,-1 0 0,1-1 0,-11 1 0,-201-3 0,75-1 0,85 0 0,0-3 0,-75-17 0,28 4 0,28 6 0,-138-3 0,149 19 0,0 4 0,-121 27 0,155-27 0,1 0 0,0 3 0,0 0 0,1 2 0,-42 24 0,26-7 0,1 1 0,-56 52 0,57-45 0,-88 59 0,-353 241 0,463-320 0,0-2 0,-1 0 0,-30 14 0,39-24 0,1 0 0,-1 0 0,0-1 0,0-1 0,0-1 0,0 1 0,0-2 0,-18 0 0,-36 0 0,-119-6 0,183 5 0,-1-1 0,1-1 0,-1 1 0,1 0 0,0-1 0,-1 1 0,1-1 0,0 0 0,0 0 0,1-1 0,-1 1 0,0 0 0,1-1 0,-1 0 0,1 0 0,0 1 0,0-1 0,0 0 0,0-1 0,0 1 0,1 0 0,0-1 0,-2-3 0,1 2 0,0 0 0,-1 0 0,1 0 0,-1 1 0,0-1 0,-1 1 0,1 0 0,-1 0 0,0 0 0,0 0 0,-5-3 0,2 3 0,-1 0 0,-1 1 0,1 0 0,0 1 0,-1 0 0,1 0 0,-1 1 0,1 0 0,-11 0 0,-87 5 0,45 0 0,51-3 0,0 0 0,0 0 0,0 1 0,0 0 0,0 1 0,1 0 0,-1 1 0,1 0 0,0 0 0,0 1 0,1 0 0,-12 9 0,-6 7 0,2 1 0,-32 37 0,-7 6 0,51-52 0,0 1 0,-18 25 0,24-29 0,-1 0 0,0 0 0,-1-1 0,0 0 0,-1 0 0,0-1 0,0 0 0,-20 12 0,-38 12 0,-2-3 0,-1-3 0,-77 17 0,105-34 0,0-1 0,-54 2 0,-44 8 0,65-6 0,44-8 0,1 2 0,-50 14 0,72-17 0,-1 0 0,1 1 0,0 0 0,0 0 0,0 1 0,1 0 0,-1 1 0,1-1 0,1 1 0,-1 1 0,1-1 0,0 1 0,-8 12 0,10-10 0,0 0 0,0 1 0,1 0 0,1 0 0,0 0 0,0 0 0,1 0 0,0 0 0,1 0 0,0 0 0,2 16 0,-1-11 0,-1 0 0,0-1 0,-1 1 0,-5 24 0,-29 58 0,14-43 0,-34 124-1365,50-166-5461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07:19:12.251"/>
    </inkml:context>
    <inkml:brush xml:id="br0">
      <inkml:brushProperty name="width" value="0.05" units="cm"/>
      <inkml:brushProperty name="height" value="0.05" units="cm"/>
      <inkml:brushProperty name="color" value="#E71224"/>
    </inkml:brush>
  </inkml:definitions>
  <inkml:trace contextRef="#ctx0" brushRef="#br0">7044 7905 24575,'0'-22'0,"-2"0"0,0 1 0,-1-1 0,-2 0 0,0 1 0,-1 0 0,-1 0 0,-1 1 0,-1 0 0,0 0 0,-2 1 0,-21-29 0,12 20 0,-3 2 0,0 1 0,-1 0 0,-2 2 0,0 1 0,-1 1 0,-52-30 0,-32-9 0,80 46 0,0-2 0,2-1 0,0-1 0,1-2 0,-42-37 0,66 52 0,1 1 0,0-1 0,0 0 0,1 0 0,-1 0 0,1 0 0,0 0 0,0-1 0,1 1 0,0-1 0,0 1 0,0-1 0,1 1 0,-1-1 0,1 0 0,1 1 0,-1-1 0,1 1 0,1-8 0,3-9 0,1 0 0,0 0 0,15-30 0,64-109 0,-46 76 0,33-106 0,-59 149 0,-2 11 0,-2-1 0,8-55 0,-12 57 0,15-51 0,-12 57 0,-2 1 0,-1-1 0,4-47 0,-10 49 0,-1 1 0,0-1 0,-2 1 0,0-1 0,-1 1 0,-2 0 0,0 1 0,-1 0 0,-1 0 0,-1 0 0,-14-20 0,-11-13 0,-3 2 0,-68-71 0,89 106 0,0 2 0,0 0 0,-2 1 0,-31-18 0,33 22 0,1-1 0,0 0 0,0-2 0,1 0 0,0 0 0,-19-23 0,20 17 0,2 0 0,1-1 0,0 0 0,1 0 0,1-1 0,1-1 0,1 1 0,-6-29 0,-4-21 0,4-1 0,3-1 0,2 0 0,4-77 0,4 134 0,-1-28 0,2 0 0,1 1 0,3-1 0,18-74 0,-9 73 0,-6 20 0,0 0 0,-2-1 0,0 1 0,-2-1 0,2-42 0,-6 59 0,0 0 0,0 0 0,0 0 0,-1 0 0,0 1 0,-4-16 0,4 21 0,0-1 0,0 1 0,0 0 0,0 0 0,-1 0 0,1 0 0,-1 0 0,1 0 0,-1 1 0,0-1 0,0 0 0,0 1 0,0-1 0,0 1 0,0 0 0,0 0 0,0 0 0,0 0 0,-1 0 0,1 0 0,0 0 0,-1 1 0,-4-1 0,-33-3 0,1 2 0,-81 6 0,18 0 0,72-4 0,-1 2 0,0 1 0,1 1 0,0 1 0,0 2 0,0 1 0,1 2 0,0 1 0,-43 22 0,60-28 0,1 0 0,0-1 0,-1-1 0,0 0 0,0-1 0,0 0 0,-17 1 0,-92-5 0,56-1 0,51 2 0,1 0 0,0-1 0,0-1 0,0 0 0,0-1 0,0 0 0,1-1 0,0-1 0,0 0 0,0 0 0,1-1 0,-13-10 0,11 9 0,-19-9 0,-2 1 0,0 1 0,-69-19 0,14 5 0,65 22 0,0 0 0,0 2 0,0 0 0,-44-1 0,-102 7 0,64 2 0,100-3 0,-14 0 0,-1 0 0,1-1 0,-38-8 0,51 7 0,0 0 0,0-1 0,0 0 0,0 0 0,0-1 0,0 0 0,1 0 0,0-1 0,0 1 0,0-1 0,1-1 0,-1 1 0,-6-11 0,1 3 0,-13-20 0,-1 1 0,-2 0 0,-2 3 0,0 0 0,-65-48 0,82 71 0,0 0 0,0 1 0,0 1 0,-1 0 0,0 0 0,-20-2 0,-81-5 0,66 9 0,-1 2 0,-77 9 0,109-6 0,0 1 0,1 0 0,-1 1 0,1 1 0,0 0 0,1 1 0,-1 1 0,1 0 0,1 1 0,-27 22 0,32-24 0,0-1 0,0-1 0,0 0 0,-1 0 0,1-1 0,-1 0 0,-1 0 0,1-1 0,0-1 0,-18 3 0,14-4 0,-1 1 0,1-2 0,-1 1 0,0-2 0,1 0 0,-1-1 0,-16-4 0,25 4 0,1-1 0,-1 1 0,0-1 0,1 0 0,0 0 0,0-1 0,0 0 0,0 0 0,-7-7 0,-39-50 0,11 11 0,7 17 0,8 8 0,1 0 0,-33-46 0,36 43 0,-1 1 0,-1 2 0,-48-42 0,55 52 0,7 7 0,1-1 0,0 0 0,1 0 0,0-1 0,0 0 0,1 0 0,1 0 0,-6-13 0,-1-9 0,-11-49 0,15 50 0,-1-1 0,-14-29 0,9 28 0,2 0 0,1 0 0,2-1 0,1 0 0,2-1 0,1 0 0,2 0 0,2-57 0,2 72 0,-1 0 0,-2-1 0,0 1 0,-8-36 0,9 51 0,-1-1 0,1 1 0,-1 0 0,-1 0 0,1 0 0,-1 0 0,0 0 0,0 1 0,0-1 0,-1 1 0,1 0 0,-1 0 0,0 0 0,0 1 0,-1-1 0,1 1 0,-1 0 0,0 0 0,1 1 0,-1-1 0,0 1 0,-10-3 0,-36-6 0,1 2 0,-58-2 0,105 11 0,-28-6 0,0-1 0,0-1 0,1-2 0,1-1 0,0-1 0,-49-28 0,-17-7 0,90 45 0,1 0 0,0 0 0,0 0 0,1 0 0,-1-1 0,0 1 0,1-1 0,-1 0 0,1 0 0,0 0 0,0-1 0,0 1 0,1-1 0,-1 0 0,1 0 0,0 0 0,0 0 0,-3-8 0,4 5 0,0 0 0,0 1 0,0-1 0,1 0 0,0 0 0,1 0 0,-1 0 0,1 0 0,1 0 0,-1 0 0,4-7 0,3-8 0,1 1 0,1 0 0,2 0 0,0 1 0,1 0 0,20-23 0,-4 13 0,-20 22 0,0 0 0,-1-1 0,0 0 0,0 0 0,11-21 0,-18 29 0,0-1 0,0-1 0,-1 1 0,1 0 0,-1 0 0,1 0 0,-1 0 0,0 0 0,0 0 0,0-1 0,0 1 0,0 0 0,0 0 0,-1 0 0,1 0 0,-1-1 0,1 1 0,-1 0 0,0 0 0,0 0 0,0 0 0,0 0 0,0 1 0,0-1 0,0 0 0,-1 0 0,1 1 0,-1-1 0,1 1 0,-1-1 0,0 1 0,1 0 0,-1 0 0,0-1 0,0 1 0,0 0 0,0 1 0,-3-2 0,-3-2 0,-1 0 0,0 1 0,0 0 0,-1 1 0,1 0 0,0 0 0,-1 1 0,-10 0 0,-85 5 0,45-1 0,-84-4 0,-90 3 0,214 1 0,-1 1 0,1 1 0,-24 9 0,24-7 0,-2-1 0,-34 5 0,-9-6 0,0-3 0,-77-8 0,133 5 0,0-1 0,1 0 0,-1 0 0,1-1 0,0-1 0,-1 1 0,1-1 0,1 0 0,-1-1 0,1 0 0,0 0 0,0-1 0,0 0 0,-6-7 0,10 10 0,0 1 0,1-1 0,0 0 0,0 1 0,-1-1 0,2 0 0,-1-1 0,0 1 0,1 0 0,-1 0 0,1-1 0,0 1 0,0-1 0,0 1 0,1-1 0,-1 1 0,1-1 0,0 1 0,0-1 0,0 0 0,0 1 0,0-1 0,1 1 0,0-1 0,0 1 0,0-1 0,0 1 0,1 0 0,-1-1 0,1 1 0,-1 0 0,1 0 0,0 0 0,1 0 0,-1 0 0,5-3 0,39-33 0,-34 31 0,-1 0 0,-1-1 0,0-1 0,0 0 0,8-11 0,-15 17 0,-1 0 0,0 1 0,0-1 0,0 0 0,0 0 0,-1-1 0,1 1 0,-1 0 0,-1 0 0,1-1 0,0 1 0,-1 0 0,0-1 0,0 1 0,0-1 0,-1 1 0,1 0 0,-1-1 0,0 1 0,-2-6 0,-7-11 0,0 2 0,-1-1 0,-1 1 0,-1 1 0,0 0 0,-1 1 0,-1 1 0,-17-15 0,-49-59 0,67 68 0,1 0 0,0 0 0,2-1 0,0-1 0,2 0 0,-10-39 0,3-8 0,-7-76 0,16 113 0,-1 0 0,-2 0 0,-1 1 0,-2 0 0,-1 1 0,-28-47 0,23 43 0,14 26 0,0 0 0,0 0 0,2-1 0,-1 1 0,1-1 0,1 0 0,0 0 0,0 0 0,1 0 0,1-1 0,0 1 0,0 0 0,1 0 0,0 0 0,1 0 0,1 0 0,-1 0 0,2 0 0,0 0 0,0 1 0,1 0 0,0 0 0,0 0 0,9-10 0,26-40-1365,-23 36-5461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07:19:14.829"/>
    </inkml:context>
    <inkml:brush xml:id="br0">
      <inkml:brushProperty name="width" value="0.05" units="cm"/>
      <inkml:brushProperty name="height" value="0.05" units="cm"/>
      <inkml:brushProperty name="color" value="#E71224"/>
    </inkml:brush>
  </inkml:definitions>
  <inkml:trace contextRef="#ctx0" brushRef="#br0">0 297 24575,'4'0'0,"2"-5"0,0-5 0,-2-6 0,-1-5 0,4-3 0,0-2 0,4-1 0,-1 0 0,-1 0 0,-3-1 0,-2 2 0,3 3 0,0 3 0,-1 4-8191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2:27:58.266"/>
    </inkml:context>
    <inkml:brush xml:id="br0">
      <inkml:brushProperty name="width" value="0.05" units="cm"/>
      <inkml:brushProperty name="height" value="0.05" units="cm"/>
      <inkml:brushProperty name="color" value="#004F8B"/>
    </inkml:brush>
  </inkml:definitions>
  <inkml:trace contextRef="#ctx0" brushRef="#br0">1024 6123 24575,'2'-8'0,"0"0"0,0 0 0,1 1 0,0-1 0,1 1 0,0-1 0,0 1 0,0 0 0,11-11 0,-1-3 0,67-90 0,-55 78 0,-5 11 0,0 1 0,2 0 0,0 2 0,1 1 0,1 1 0,0 1 0,42-19 0,104-37 0,-98 42 0,-43 19 0,-1-2 0,37-21 0,-57 29 0,0-1 0,-1-1 0,0 0 0,0 0 0,0 0 0,-1-1 0,0 0 0,0-1 0,-1 1 0,10-19 0,22-46 0,-14 29 0,20-52 0,18-35 0,-27 64 0,-2 1 0,54-79 0,-74 124 0,-2-1 0,-1 0 0,0-1 0,-2 0 0,0 0 0,7-40 0,-10 13 0,-1-1 0,-3 1 0,-8-84 0,5 118 0,-1 1 0,-1 0 0,-1 0 0,0 0 0,-1 0 0,0 1 0,-1 0 0,-1 0 0,0 0 0,-10-12 0,-7-12 0,19 26 0,1 0 0,0 0 0,0-1 0,2 0 0,-1 0 0,2 0 0,-1 0 0,2 0 0,0 0 0,1-23 0,-2-8 0,2 40 0,0 0 0,-1 0 0,0 0 0,0 0 0,0 1 0,0-1 0,-1 0 0,0 1 0,1-1 0,-1 1 0,0-1 0,-1 1 0,-4-6 0,-41-31 0,40 35 0,1 0 0,0-1 0,-1 0 0,2 0 0,-1-1 0,1 1 0,-8-13 0,-18-49 0,26 52 0,0 1 0,-1 1 0,-1-1 0,-10-14 0,9 19 0,1 0 0,0-1 0,1-1 0,0 1 0,1-1 0,0 0 0,1 0 0,1-1 0,0 1 0,0-1 0,1 0 0,1 0 0,0-1 0,1 1 0,0-16 0,1 21 0,0 0 0,-1 0 0,0 0 0,0 0 0,-1 0 0,0 1 0,-1-1 0,1 1 0,-1-1 0,-1 1 0,0 0 0,0 0 0,0 0 0,-1 0 0,0 1 0,0 0 0,0 0 0,-1 0 0,-11-8 0,-10-5 0,0 2 0,-1 1 0,-53-23 0,48 24 0,-58-35 0,68 34 0,2-1 0,0 0 0,-23-27 0,34 33 0,1 0 0,0-1 0,1 0 0,0-1 0,1 0 0,0 0 0,-8-22 0,3-5 0,4 10 0,-2 0 0,-1 1 0,-1 0 0,-23-39 0,25 54 0,-2 1 0,0 0 0,0 1 0,-18-14 0,21 20 0,0-2 0,0 1 0,0-1 0,1-1 0,1 1 0,-1-1 0,1-1 0,1 1 0,0-1 0,0 0 0,-4-12 0,0-11 0,-9-46 0,18 68 0,0 0 0,0-1 0,1 1 0,0-1 0,1 1 0,0 0 0,1-1 0,3-11 0,70-196 0,-67 180 0,-1-1 0,-2 0 0,-1 0 0,-2 0 0,-8-76 0,5 100 0,-2 1 0,0-1 0,-1 1 0,0 0 0,-1 0 0,-1 1 0,-15-28 0,15 32 0,0 1 0,-1 0 0,0 0 0,0 0 0,-1 1 0,0 0 0,0 0 0,-1 1 0,0 0 0,0 1 0,-17-9 0,-39-13 0,32 15 0,2-2 0,-38-23 0,63 34 0,1 0 0,1-1 0,-1 1 0,1-1 0,0 0 0,0 0 0,0-1 0,1 1 0,-6-12 0,-20-61 0,17 44 0,-1 0 0,-26-49 0,32 70 0,-1 1 0,0 0 0,-1 1 0,0 0 0,-1 0 0,-20-17 0,27 26 0,0-1 0,0 1 0,-1-1 0,2 0 0,-1 0 0,0 0 0,1-1 0,-1 1 0,1-1 0,0 1 0,0-1 0,0 0 0,1 0 0,-1 0 0,1 0 0,0 0 0,0 0 0,0 0 0,0-4 0,2-2 0,0 0 0,1 0 0,0 0 0,1 0 0,0 1 0,7-17 0,-7 17 0,-1 0 0,0 1 0,-1-1 0,0 0 0,0 0 0,0 0 0,-2 0 0,1 0 0,-1 0 0,0 0 0,-1 1 0,0-1 0,0 0 0,-1 1 0,0-1 0,0 1 0,-1 0 0,-5-9 0,-10-13 0,0 0 0,-2 2 0,-30-33 0,47 57 0,0 0 0,-1 1 0,1-1 0,0 1 0,-1 0 0,0 1 0,0-1 0,1 1 0,-2-1 0,1 1 0,0 1 0,0-1 0,-1 1 0,1 0 0,-7 0 0,-35-11 0,45 11 0,0 1 0,0-1 0,1 0 0,-1 0 0,0 0 0,0 0 0,1 0 0,-1-1 0,1 1 0,-1-1 0,1 1 0,-1-1 0,1 1 0,0-1 0,0 1 0,-1-1 0,2 0 0,-1 0 0,0 0 0,0 0 0,0-2 0,-1-41 0,3 41 0,0 0 0,-1 1 0,0-1 0,1 0 0,-2 1 0,1-1 0,0 0 0,-1 1 0,1-1 0,-1 1 0,0-1 0,0 1 0,-1-1 0,1 1 0,-1-1 0,1 1 0,-3-4 0,-5 0 0,1-1 0,-1 2 0,-1-1 0,1 1 0,-20-9 0,20 11 0,1 0 0,-1-1 0,1 0 0,0 0 0,1-1 0,-1 0 0,1 0 0,0-1 0,-9-11 0,8 7-136,0-1-1,1 0 1,1 0-1,0 0 1,0-1-1,1 1 1,1-1-1,0-1 0,-3-20 1,4 10-6690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2:28:30.269"/>
    </inkml:context>
    <inkml:brush xml:id="br0">
      <inkml:brushProperty name="width" value="0.05" units="cm"/>
      <inkml:brushProperty name="height" value="0.05" units="cm"/>
      <inkml:brushProperty name="color" value="#004F8B"/>
    </inkml:brush>
  </inkml:definitions>
  <inkml:trace contextRef="#ctx0" brushRef="#br0">707 0 24575,'1'1'0,"0"-1"0,0 1 0,0-1 0,0 1 0,0-1 0,0 1 0,1 0 0,-1-1 0,-1 1 0,1 0 0,0 0 0,0 0 0,0 0 0,0 0 0,-1 0 0,1 0 0,0 0 0,-1 0 0,1 0 0,-1 0 0,1 0 0,-1 0 0,1 1 0,-1-1 0,0 0 0,0 0 0,1 3 0,3 39 0,-3-39 0,0 17 0,0-1 0,-2 1 0,0-1 0,-1 0 0,-1 0 0,-9 31 0,7-37 0,-1 1 0,0-1 0,-1 0 0,-1-1 0,0 0 0,-1 0 0,0 0 0,-1-1 0,-13 13 0,0-2 0,13-11 0,-2 0 0,0-1 0,0 0 0,-1-1 0,0 0 0,-1-1 0,0 0 0,-18 7 0,23-12 0,1-1 0,0 1 0,0 1 0,0-1 0,0 1 0,1 1 0,0-1 0,0 1 0,1 1 0,-8 8 0,4-2 0,1 1 0,1-1 0,1 2 0,-12 29 0,11-25 0,-1 0 0,0-1 0,-1 0 0,-1 0 0,-15 17 0,20-28 0,0 1 0,-1-1 0,0-1 0,0 1 0,-1-1 0,0-1 0,0 1 0,0-1 0,0-1 0,-1 0 0,0 0 0,0 0 0,-10 2 0,18-6-6,-31 7-674,-50 18 1,62-17-6147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2:28:39.369"/>
    </inkml:context>
    <inkml:brush xml:id="br0">
      <inkml:brushProperty name="width" value="0.05" units="cm"/>
      <inkml:brushProperty name="height" value="0.05" units="cm"/>
      <inkml:brushProperty name="color" value="#004F8B"/>
    </inkml:brush>
  </inkml:definitions>
  <inkml:trace contextRef="#ctx0" brushRef="#br0">1476 1 24575,'0'35'0,"-1"20"0,3 0 0,13 89 0,-8-102 0,0 50 0,6 36 0,14 13 0,-16-99 0,-2 1 0,-2 0 0,2 80 0,-9-100 0,0 26 0,-8 57 0,6-90 0,-1 1 0,-1-1 0,-1 0 0,0-1 0,-1 1 0,0-1 0,-13 20 0,15-29 0,-1 0 0,0-1 0,-1 1 0,1-1 0,-1-1 0,0 1 0,0-1 0,0 0 0,-1 0 0,0-1 0,-12 5 0,9-3 0,-1 0 0,1 1 0,-16 11 0,22-14 0,1 0 0,0 0 0,0 0 0,0 0 0,0 1 0,1-1 0,-1 1 0,1 0 0,0 0 0,0 0 0,1 0 0,-1 0 0,-1 8 0,-2 9 0,0 0 0,-1 0 0,-2 0 0,0-1 0,0-1 0,-2 1 0,-14 20 0,18-32 0,-1 0 0,0 0 0,0 0 0,0-1 0,-1-1 0,0 1 0,0-1 0,-1 0 0,1-1 0,-1 0 0,-1 0 0,1-1 0,-1-1 0,1 1 0,-1-1 0,0-1 0,-13 2 0,-86 3 0,73-6 0,-56 9 0,-11 0 0,84-9 0,1 0 0,0 0 0,0 2 0,-1 0 0,2 1 0,-1 1 0,0 1 0,1 0 0,-18 10 0,22-8 0,1 1 0,0 0 0,0 0 0,1 1 0,0 1 0,1 0 0,0 0 0,1 1 0,0 0 0,1 1 0,0 0 0,1 0 0,0 1 0,1 0 0,-6 22 0,9-27 0,-85 215 0,74-194 0,-1-2 0,-1 0 0,-2 0 0,-1-2 0,-31 34 0,31-40 0,10-13 0,1 0 0,1 1 0,-1 0 0,1 0 0,1 0 0,-1 1 0,2 0 0,-1 0 0,1 1 0,0 0 0,1 0 0,1 0 0,-5 15 0,2 19-273,-2 1 0,-2-2 0,-2 1 0,-28 64 0,31-86-6553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2:28:47.755"/>
    </inkml:context>
    <inkml:brush xml:id="br0">
      <inkml:brushProperty name="width" value="0.05" units="cm"/>
      <inkml:brushProperty name="height" value="0.05" units="cm"/>
      <inkml:brushProperty name="color" value="#004F8B"/>
    </inkml:brush>
  </inkml:definitions>
  <inkml:trace contextRef="#ctx0" brushRef="#br0">3322 55 24575,'-40'1'0,"-1"1"0,-60 11 0,36-4 0,-1-4 0,-128-6 0,71-1 0,-427 2 0,520-2 0,-58-10 0,57 6 0,-55-2 0,50 8 0,16 1 0,1-1 0,0 0 0,-1-2 0,1 0 0,0-2 0,0 0 0,-26-9 0,28 7 0,0 0 0,-1 1 0,0 1 0,0 1 0,-1 1 0,1 0 0,0 1 0,-1 1 0,1 0 0,-1 2 0,1 0 0,0 1 0,0 1 0,0 1 0,-29 11 0,-34 13 0,48-19 0,-54 26 0,75-31 0,-1-1 0,0 0 0,0 0 0,0-1 0,0-1 0,0-1 0,-1 1 0,-15-2 0,12 0 0,0 1 0,0 1 0,0 0 0,-21 6 0,29-4 0,-1 0 0,1 0 0,0 1 0,-13 10 0,18-12 0,0 0 0,-1 0 0,1 0 0,-1 0 0,1-1 0,-1 1 0,0-1 0,0-1 0,0 1 0,0-1 0,-1 1 0,1-1 0,0-1 0,0 1 0,-1-1 0,1 0 0,0 0 0,0-1 0,-10-1 0,-116-20 0,42 9 0,14 3 0,55 9 0,0-1 0,0-1 0,0-1 0,-36-13 0,40 11 0,0 0 0,0 2 0,-1-1 0,1 2 0,-1 0 0,0 1 0,0 1 0,0 1 0,0 0 0,0 1 0,-34 6 0,46-4 10,0-1 0,0 1 0,1-1 0,-1 1 0,1 1 0,-1-1 0,1 1 0,0-1 0,0 1 0,0 0 0,-3 6 0,-1 1-381,1 0-1,0 0 1,-9 19 0,9-11-6455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5T12:28:54.918"/>
    </inkml:context>
    <inkml:brush xml:id="br0">
      <inkml:brushProperty name="width" value="0.05" units="cm"/>
      <inkml:brushProperty name="height" value="0.05" units="cm"/>
      <inkml:brushProperty name="color" value="#004F8B"/>
    </inkml:brush>
  </inkml:definitions>
  <inkml:trace contextRef="#ctx0" brushRef="#br0">4057 0 24575,'-1'20'0,"-2"-1"0,0 0 0,-1 1 0,-12 35 0,9-35 0,2-1 0,0 1 0,1 0 0,-2 32 0,7 46 0,1-57 0,-2 1 0,-7 59 0,4-87 0,0-1 0,0 1 0,-1-1 0,0 0 0,-2 0 0,1 0 0,-1-1 0,-1 0 0,-1 0 0,1 0 0,-14 13 0,4-6 0,-1-1 0,-2-1 0,1-1 0,-2 0 0,-26 14 0,0-5 0,-73 29 0,71-32 0,-76 47 0,87-45 0,-1-2 0,0-2 0,-55 19 0,83-36 0,-18 6 0,-42 20 0,62-25 0,1 1 0,-1 0 0,1 1 0,0 0 0,1 0 0,0 0 0,0 1 0,-12 14 0,6-3 0,1 0 0,1 1 0,1 0 0,0 1 0,2 0 0,-13 40 0,17-44 0,-1-1 0,-1 1 0,0-2 0,-1 1 0,-1-1 0,0 0 0,-1 0 0,0-1 0,-1 0 0,-1-1 0,0 0 0,-1-1 0,0 0 0,-22 15 0,27-22 0,-4 4 0,0-1 0,0-1 0,-1 0 0,0 0 0,-1-2 0,-15 5 0,5-3 0,-2 0 0,0 0 0,-1-2 0,-32 1 0,17-1 0,0 2 0,0 2 0,0 1 0,-56 21 0,18-5 0,-105 29 0,156-46 0,0-1 0,0-1 0,-1-2 0,-33 1 0,-46 7 0,-108 21 0,145-21 0,46-7 0,-1-1 0,-33 1 0,14-6 0,18 0 0,-48 5 0,67-3 0,-1 1 0,1 0 0,0 0 0,0 1 0,0-1 0,0 2 0,0-1 0,1 1 0,-14 10 0,-9 8 0,-2-1 0,0-1 0,-1-2 0,-1-2 0,0 0 0,-66 18 0,24-11 0,39-10 0,0-2 0,-1-2 0,-68 8 0,74-15 0,-130 14 0,117-8-120,-9 2-295,0-1 0,-80 1 0,112-11-6411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4" y="0"/>
            <a:ext cx="2945659" cy="498135"/>
          </a:xfrm>
          <a:prstGeom prst="rect">
            <a:avLst/>
          </a:prstGeom>
        </p:spPr>
        <p:txBody>
          <a:bodyPr vert="horz" lIns="91440" tIns="45720" rIns="91440" bIns="45720" rtlCol="0"/>
          <a:lstStyle>
            <a:lvl1pPr algn="r">
              <a:defRPr sz="1200"/>
            </a:lvl1pPr>
          </a:lstStyle>
          <a:p>
            <a:fld id="{116ADB83-7B1B-439E-9EE1-B7D11580CACC}" type="datetimeFigureOut">
              <a:rPr lang="nb-NO" smtClean="0"/>
              <a:t>20.06.2024</a:t>
            </a:fld>
            <a:endParaRPr lang="nb-NO"/>
          </a:p>
        </p:txBody>
      </p:sp>
      <p:sp>
        <p:nvSpPr>
          <p:cNvPr id="4" name="Plassholder for lysbilde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430092"/>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4" y="9430092"/>
            <a:ext cx="2945659" cy="498134"/>
          </a:xfrm>
          <a:prstGeom prst="rect">
            <a:avLst/>
          </a:prstGeom>
        </p:spPr>
        <p:txBody>
          <a:bodyPr vert="horz" lIns="91440" tIns="45720" rIns="91440" bIns="45720" rtlCol="0" anchor="b"/>
          <a:lstStyle>
            <a:lvl1pPr algn="r">
              <a:defRPr sz="1200"/>
            </a:lvl1pPr>
          </a:lstStyle>
          <a:p>
            <a:fld id="{58B437AF-271D-41BF-B865-6D882BA1031A}" type="slidenum">
              <a:rPr lang="nb-NO" smtClean="0"/>
              <a:t>‹#›</a:t>
            </a:fld>
            <a:endParaRPr lang="nb-NO"/>
          </a:p>
        </p:txBody>
      </p:sp>
    </p:spTree>
    <p:extLst>
      <p:ext uri="{BB962C8B-B14F-4D97-AF65-F5344CB8AC3E}">
        <p14:creationId xmlns:p14="http://schemas.microsoft.com/office/powerpoint/2010/main" val="230424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1</a:t>
            </a:fld>
            <a:endParaRPr lang="nb-NO"/>
          </a:p>
        </p:txBody>
      </p:sp>
    </p:spTree>
    <p:extLst>
      <p:ext uri="{BB962C8B-B14F-4D97-AF65-F5344CB8AC3E}">
        <p14:creationId xmlns:p14="http://schemas.microsoft.com/office/powerpoint/2010/main" val="1328639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10</a:t>
            </a:fld>
            <a:endParaRPr lang="nb-NO"/>
          </a:p>
        </p:txBody>
      </p:sp>
    </p:spTree>
    <p:extLst>
      <p:ext uri="{BB962C8B-B14F-4D97-AF65-F5344CB8AC3E}">
        <p14:creationId xmlns:p14="http://schemas.microsoft.com/office/powerpoint/2010/main" val="79095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11</a:t>
            </a:fld>
            <a:endParaRPr lang="nb-NO"/>
          </a:p>
        </p:txBody>
      </p:sp>
    </p:spTree>
    <p:extLst>
      <p:ext uri="{BB962C8B-B14F-4D97-AF65-F5344CB8AC3E}">
        <p14:creationId xmlns:p14="http://schemas.microsoft.com/office/powerpoint/2010/main" val="36225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12</a:t>
            </a:fld>
            <a:endParaRPr lang="nb-NO"/>
          </a:p>
        </p:txBody>
      </p:sp>
    </p:spTree>
    <p:extLst>
      <p:ext uri="{BB962C8B-B14F-4D97-AF65-F5344CB8AC3E}">
        <p14:creationId xmlns:p14="http://schemas.microsoft.com/office/powerpoint/2010/main" val="333027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buFont typeface="Arial" panose="020B0604020202020204" pitchFamily="34" charset="0"/>
              <a:buChar char="•"/>
            </a:pPr>
            <a:r>
              <a:rPr lang="nb-NO" sz="1800" dirty="0">
                <a:solidFill>
                  <a:srgbClr val="000000"/>
                </a:solidFill>
                <a:latin typeface="Verdana" panose="020B0604030504040204" pitchFamily="34" charset="0"/>
              </a:rPr>
              <a:t>Økt fremkommelighet for gods- og næringstransport – «laksevegen» i sør, – rask og effektiv transport til internasjonale markeder – sørover til E6 </a:t>
            </a:r>
            <a:r>
              <a:rPr lang="en-US" sz="1800" dirty="0">
                <a:solidFill>
                  <a:srgbClr val="000000"/>
                </a:solidFill>
                <a:latin typeface="Verdana" panose="020B0604030504040204" pitchFamily="34" charset="0"/>
              </a:rPr>
              <a:t>​</a:t>
            </a:r>
            <a:endParaRPr lang="en-US" b="0" i="0" dirty="0">
              <a:solidFill>
                <a:srgbClr val="000000"/>
              </a:solidFill>
              <a:effectLst/>
              <a:latin typeface="Arial" panose="020B0604020202020204" pitchFamily="34" charset="0"/>
            </a:endParaRPr>
          </a:p>
          <a:p>
            <a:pPr algn="l" rtl="0" fontAlgn="base"/>
            <a:r>
              <a:rPr lang="nb-NO" sz="1800" dirty="0">
                <a:solidFill>
                  <a:srgbClr val="000000"/>
                </a:solidFill>
                <a:latin typeface="Verdana" panose="020B0604030504040204" pitchFamily="34" charset="0"/>
              </a:rPr>
              <a:t>​</a:t>
            </a:r>
            <a:endParaRPr lang="nb-NO"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b-NO" sz="1800" dirty="0">
                <a:solidFill>
                  <a:srgbClr val="000000"/>
                </a:solidFill>
                <a:latin typeface="Verdana" panose="020B0604030504040204" pitchFamily="34" charset="0"/>
              </a:rPr>
              <a:t>Behov for bedre kommunikasjon mot Møre og Romsdal (fv. 65 Storås – Skei) og Fosen (fly kamp base) (Fv. 710 Gjølme – Valset).</a:t>
            </a:r>
            <a:r>
              <a:rPr lang="en-US" sz="1800" dirty="0">
                <a:solidFill>
                  <a:srgbClr val="000000"/>
                </a:solidFill>
                <a:latin typeface="Verdana" panose="020B060403050404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b-NO" sz="1800" dirty="0">
                <a:solidFill>
                  <a:srgbClr val="000000"/>
                </a:solidFill>
                <a:latin typeface="Verdana" panose="020B0604030504040204" pitchFamily="34" charset="0"/>
              </a:rPr>
              <a:t>​</a:t>
            </a:r>
            <a:endParaRPr lang="nb-NO"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nb-NO" sz="1800" dirty="0">
                <a:solidFill>
                  <a:srgbClr val="000000"/>
                </a:solidFill>
                <a:latin typeface="Verdana" panose="020B0604030504040204" pitchFamily="34" charset="0"/>
              </a:rPr>
              <a:t>Sentralt å utbedre flaskehalser lokalt</a:t>
            </a:r>
            <a:r>
              <a:rPr lang="en-US" sz="1800" dirty="0">
                <a:solidFill>
                  <a:srgbClr val="000000"/>
                </a:solidFill>
                <a:latin typeface="Verdana" panose="020B0604030504040204" pitchFamily="34" charset="0"/>
              </a:rPr>
              <a:t>​</a:t>
            </a:r>
            <a:endParaRPr lang="en-US" b="0" i="0" dirty="0">
              <a:solidFill>
                <a:srgbClr val="000000"/>
              </a:solidFill>
              <a:effectLst/>
              <a:latin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3D0D9FC3-B90C-4780-8CB0-00AA859F34AC}" type="slidenum">
              <a:rPr lang="nb-NO" smtClean="0"/>
              <a:t>13</a:t>
            </a:fld>
            <a:endParaRPr lang="nb-NO"/>
          </a:p>
        </p:txBody>
      </p:sp>
    </p:spTree>
    <p:extLst>
      <p:ext uri="{BB962C8B-B14F-4D97-AF65-F5344CB8AC3E}">
        <p14:creationId xmlns:p14="http://schemas.microsoft.com/office/powerpoint/2010/main" val="2311790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Utredningene viser kostnader på 15 MRD 2019 kr for oppgraderinger av </a:t>
            </a:r>
            <a:r>
              <a:rPr lang="nb-NO" dirty="0" err="1"/>
              <a:t>fv</a:t>
            </a:r>
            <a:r>
              <a:rPr lang="nb-NO" dirty="0"/>
              <a:t> 65, 700,701 og 710 til Vegnormalstandard.</a:t>
            </a:r>
          </a:p>
        </p:txBody>
      </p:sp>
      <p:sp>
        <p:nvSpPr>
          <p:cNvPr id="4" name="Plassholder for lysbildenummer 3"/>
          <p:cNvSpPr>
            <a:spLocks noGrp="1"/>
          </p:cNvSpPr>
          <p:nvPr>
            <p:ph type="sldNum" sz="quarter" idx="5"/>
          </p:nvPr>
        </p:nvSpPr>
        <p:spPr/>
        <p:txBody>
          <a:bodyPr/>
          <a:lstStyle/>
          <a:p>
            <a:fld id="{58B437AF-271D-41BF-B865-6D882BA1031A}" type="slidenum">
              <a:rPr lang="nb-NO" smtClean="0"/>
              <a:t>14</a:t>
            </a:fld>
            <a:endParaRPr lang="nb-NO"/>
          </a:p>
        </p:txBody>
      </p:sp>
    </p:spTree>
    <p:extLst>
      <p:ext uri="{BB962C8B-B14F-4D97-AF65-F5344CB8AC3E}">
        <p14:creationId xmlns:p14="http://schemas.microsoft.com/office/powerpoint/2010/main" val="446017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Nytteprinsippet; </a:t>
            </a:r>
          </a:p>
          <a:p>
            <a:r>
              <a:rPr lang="nb-NO" dirty="0"/>
              <a:t>Dette blir likevel tolket slik at også de som får indirekte nytte av tiltaket, for eksempel gjennom bedre framkommelighet på det øvrige vegnettet i området, kan pålegges å betale bompenger. </a:t>
            </a:r>
          </a:p>
          <a:p>
            <a:r>
              <a:rPr lang="nb-NO" dirty="0"/>
              <a:t>Nytteprinsippet skal forstås i vid forstand ved at også tiltak for gange, sykkel og kollektiv kan finansieres dersom de gir nytte for betaler. Utvidet nytteprinsipp (bomringer) innebærer også at det ikke alltid vil være en direkte sammenheng mellom betaling og nytte av hvert enkelt tiltak.</a:t>
            </a:r>
          </a:p>
          <a:p>
            <a:endParaRPr lang="nb-NO" dirty="0"/>
          </a:p>
          <a:p>
            <a:r>
              <a:rPr lang="nb-NO" b="1" dirty="0"/>
              <a:t>Bom på sideveg</a:t>
            </a:r>
            <a:r>
              <a:rPr lang="nb-NO" dirty="0"/>
              <a:t>: Regjeringen legger til grunn at det bare unntaksvis kan settes opp bomstasjon på sideveg. Det bør åpnes for bomstasjon på sideveg hvis det utføres tiltak på denne sidevegen som en del av den større utbyggingen. Det kan også gjøres unntak i tilfeller der bomstasjonen på hovedvegen medfører trafikkøkning med uheldige konsekvenser for trafikksikkerhet eller miljø på sidevegen. </a:t>
            </a:r>
          </a:p>
          <a:p>
            <a:endParaRPr lang="nb-NO" dirty="0"/>
          </a:p>
          <a:p>
            <a:r>
              <a:rPr lang="nb-NO" dirty="0"/>
              <a:t>Hovedregelen bør således være at bomstasjonen plasseres i nærheten av det prosjektet som bygges ut, slik at man oppnår en god sammenheng mellom betaling og nytte. Det vil likevel være behov for å skille mellom enkeltprosjekter og bompengepakker for byområder.</a:t>
            </a:r>
          </a:p>
          <a:p>
            <a:endParaRPr lang="nb-NO" dirty="0"/>
          </a:p>
          <a:p>
            <a:r>
              <a:rPr lang="nb-NO" dirty="0"/>
              <a:t>Bompengeinnkreving på sidevegnettet:</a:t>
            </a:r>
          </a:p>
          <a:p>
            <a:r>
              <a:rPr lang="nb-NO" dirty="0"/>
              <a:t> kan bidra til å redusere ulempene, men gir samtidig mindre grad av samsvar mellom nytte og betaling for trafikantene. Det bør derfor kun unntaksvis åpnes for å kreve inn bompenger på sidevegnettet. </a:t>
            </a:r>
          </a:p>
          <a:p>
            <a:endParaRPr lang="nb-NO" dirty="0"/>
          </a:p>
          <a:p>
            <a:r>
              <a:rPr lang="nb-NO" dirty="0"/>
              <a:t>165 kr i bompengetakst ble økt til kr. 200 på </a:t>
            </a:r>
            <a:r>
              <a:rPr lang="nb-NO" dirty="0" err="1"/>
              <a:t>Lakseveg</a:t>
            </a:r>
            <a:r>
              <a:rPr lang="nb-NO" dirty="0"/>
              <a:t> nord – kr. 160 ble overhode ikke akseptabelt på fv. 30 (ca. 100 km). </a:t>
            </a:r>
            <a:r>
              <a:rPr lang="nb-NO" b="1" dirty="0"/>
              <a:t>Derfor velger vi nå 45 kr som utgangspunkt Orkdalspakken. Avhenger sannsynligvis av total belastning i området hva som er akseptabelt?- TAS UT</a:t>
            </a:r>
            <a:endParaRPr lang="nb-NO" dirty="0">
              <a:cs typeface="Calibri" panose="020F0502020204030204"/>
            </a:endParaRPr>
          </a:p>
          <a:p>
            <a:pPr marL="323850" indent="-323850">
              <a:buFont typeface="Arial"/>
              <a:buChar char="•"/>
            </a:pPr>
            <a:endParaRPr lang="nb-NO" dirty="0"/>
          </a:p>
          <a:p>
            <a:pPr marL="323850" indent="-323850">
              <a:buFont typeface="Arial"/>
              <a:buChar char="•"/>
            </a:pPr>
            <a:r>
              <a:rPr lang="nb-NO" b="1" dirty="0"/>
              <a:t>45 kroners takst finansierer ca. 2,1 </a:t>
            </a:r>
            <a:r>
              <a:rPr lang="nb-NO" b="1" dirty="0" err="1"/>
              <a:t>mrd</a:t>
            </a:r>
            <a:endParaRPr lang="nb-NO" dirty="0"/>
          </a:p>
        </p:txBody>
      </p:sp>
      <p:sp>
        <p:nvSpPr>
          <p:cNvPr id="4" name="Plassholder for lysbildenummer 3"/>
          <p:cNvSpPr>
            <a:spLocks noGrp="1"/>
          </p:cNvSpPr>
          <p:nvPr>
            <p:ph type="sldNum" sz="quarter" idx="5"/>
          </p:nvPr>
        </p:nvSpPr>
        <p:spPr/>
        <p:txBody>
          <a:bodyPr/>
          <a:lstStyle/>
          <a:p>
            <a:fld id="{E794598C-61BC-48C6-BDAF-6822455BE58E}" type="slidenum">
              <a:rPr lang="nb-NO" smtClean="0"/>
              <a:t>15</a:t>
            </a:fld>
            <a:endParaRPr lang="nb-NO"/>
          </a:p>
        </p:txBody>
      </p:sp>
    </p:spTree>
    <p:extLst>
      <p:ext uri="{BB962C8B-B14F-4D97-AF65-F5344CB8AC3E}">
        <p14:creationId xmlns:p14="http://schemas.microsoft.com/office/powerpoint/2010/main" val="2994163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16</a:t>
            </a:fld>
            <a:endParaRPr lang="nb-NO"/>
          </a:p>
        </p:txBody>
      </p:sp>
    </p:spTree>
    <p:extLst>
      <p:ext uri="{BB962C8B-B14F-4D97-AF65-F5344CB8AC3E}">
        <p14:creationId xmlns:p14="http://schemas.microsoft.com/office/powerpoint/2010/main" val="580534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Tiltak fra KVU var urealistisk, store inngrep og mange bruer. Blå linje er KVU</a:t>
            </a:r>
          </a:p>
        </p:txBody>
      </p:sp>
      <p:sp>
        <p:nvSpPr>
          <p:cNvPr id="4" name="Plassholder for lysbildenummer 3"/>
          <p:cNvSpPr>
            <a:spLocks noGrp="1"/>
          </p:cNvSpPr>
          <p:nvPr>
            <p:ph type="sldNum" sz="quarter" idx="5"/>
          </p:nvPr>
        </p:nvSpPr>
        <p:spPr/>
        <p:txBody>
          <a:bodyPr/>
          <a:lstStyle/>
          <a:p>
            <a:fld id="{3D0D9FC3-B90C-4780-8CB0-00AA859F34AC}" type="slidenum">
              <a:rPr lang="nb-NO" smtClean="0"/>
              <a:t>17</a:t>
            </a:fld>
            <a:endParaRPr lang="nb-NO"/>
          </a:p>
        </p:txBody>
      </p:sp>
    </p:spTree>
    <p:extLst>
      <p:ext uri="{BB962C8B-B14F-4D97-AF65-F5344CB8AC3E}">
        <p14:creationId xmlns:p14="http://schemas.microsoft.com/office/powerpoint/2010/main" val="658605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Grønn linje fra KVU, stort inngrep og lang bru – kostbart. 80 km/t, realistisk? Rød linje redusert standard, men stor forbedring av kurvatur.</a:t>
            </a:r>
          </a:p>
        </p:txBody>
      </p:sp>
      <p:sp>
        <p:nvSpPr>
          <p:cNvPr id="4" name="Plassholder for lysbildenummer 3"/>
          <p:cNvSpPr>
            <a:spLocks noGrp="1"/>
          </p:cNvSpPr>
          <p:nvPr>
            <p:ph type="sldNum" sz="quarter" idx="5"/>
          </p:nvPr>
        </p:nvSpPr>
        <p:spPr/>
        <p:txBody>
          <a:bodyPr/>
          <a:lstStyle/>
          <a:p>
            <a:fld id="{3D0D9FC3-B90C-4780-8CB0-00AA859F34AC}" type="slidenum">
              <a:rPr lang="nb-NO" smtClean="0"/>
              <a:t>18</a:t>
            </a:fld>
            <a:endParaRPr lang="nb-NO"/>
          </a:p>
        </p:txBody>
      </p:sp>
    </p:spTree>
    <p:extLst>
      <p:ext uri="{BB962C8B-B14F-4D97-AF65-F5344CB8AC3E}">
        <p14:creationId xmlns:p14="http://schemas.microsoft.com/office/powerpoint/2010/main" val="2521118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19</a:t>
            </a:fld>
            <a:endParaRPr lang="nb-NO"/>
          </a:p>
        </p:txBody>
      </p:sp>
    </p:spTree>
    <p:extLst>
      <p:ext uri="{BB962C8B-B14F-4D97-AF65-F5344CB8AC3E}">
        <p14:creationId xmlns:p14="http://schemas.microsoft.com/office/powerpoint/2010/main" val="319307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2</a:t>
            </a:fld>
            <a:endParaRPr lang="nb-NO"/>
          </a:p>
        </p:txBody>
      </p:sp>
    </p:spTree>
    <p:extLst>
      <p:ext uri="{BB962C8B-B14F-4D97-AF65-F5344CB8AC3E}">
        <p14:creationId xmlns:p14="http://schemas.microsoft.com/office/powerpoint/2010/main" val="877833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20</a:t>
            </a:fld>
            <a:endParaRPr lang="nb-NO"/>
          </a:p>
        </p:txBody>
      </p:sp>
    </p:spTree>
    <p:extLst>
      <p:ext uri="{BB962C8B-B14F-4D97-AF65-F5344CB8AC3E}">
        <p14:creationId xmlns:p14="http://schemas.microsoft.com/office/powerpoint/2010/main" val="1761379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21</a:t>
            </a:fld>
            <a:endParaRPr lang="nb-NO"/>
          </a:p>
        </p:txBody>
      </p:sp>
    </p:spTree>
    <p:extLst>
      <p:ext uri="{BB962C8B-B14F-4D97-AF65-F5344CB8AC3E}">
        <p14:creationId xmlns:p14="http://schemas.microsoft.com/office/powerpoint/2010/main" val="2852255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Understrekningene viser de som er prioritert</a:t>
            </a:r>
          </a:p>
        </p:txBody>
      </p:sp>
      <p:sp>
        <p:nvSpPr>
          <p:cNvPr id="4" name="Plassholder for lysbildenummer 3"/>
          <p:cNvSpPr>
            <a:spLocks noGrp="1"/>
          </p:cNvSpPr>
          <p:nvPr>
            <p:ph type="sldNum" sz="quarter" idx="5"/>
          </p:nvPr>
        </p:nvSpPr>
        <p:spPr/>
        <p:txBody>
          <a:bodyPr/>
          <a:lstStyle/>
          <a:p>
            <a:fld id="{3D0D9FC3-B90C-4780-8CB0-00AA859F34AC}" type="slidenum">
              <a:rPr lang="nb-NO" smtClean="0"/>
              <a:t>22</a:t>
            </a:fld>
            <a:endParaRPr lang="nb-NO"/>
          </a:p>
        </p:txBody>
      </p:sp>
    </p:spTree>
    <p:extLst>
      <p:ext uri="{BB962C8B-B14F-4D97-AF65-F5344CB8AC3E}">
        <p14:creationId xmlns:p14="http://schemas.microsoft.com/office/powerpoint/2010/main" val="2306697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Vurdert 3 alternative bruløsninger, ikke konkludert hvilket alternativ som anbefales. Store forskjeller i pris og inngrep i natur og Orkla.</a:t>
            </a:r>
          </a:p>
        </p:txBody>
      </p:sp>
      <p:sp>
        <p:nvSpPr>
          <p:cNvPr id="4" name="Plassholder for lysbildenummer 3"/>
          <p:cNvSpPr>
            <a:spLocks noGrp="1"/>
          </p:cNvSpPr>
          <p:nvPr>
            <p:ph type="sldNum" sz="quarter" idx="5"/>
          </p:nvPr>
        </p:nvSpPr>
        <p:spPr/>
        <p:txBody>
          <a:bodyPr/>
          <a:lstStyle/>
          <a:p>
            <a:fld id="{3D0D9FC3-B90C-4780-8CB0-00AA859F34AC}" type="slidenum">
              <a:rPr lang="nb-NO" smtClean="0"/>
              <a:t>23</a:t>
            </a:fld>
            <a:endParaRPr lang="nb-NO"/>
          </a:p>
        </p:txBody>
      </p:sp>
    </p:spTree>
    <p:extLst>
      <p:ext uri="{BB962C8B-B14F-4D97-AF65-F5344CB8AC3E}">
        <p14:creationId xmlns:p14="http://schemas.microsoft.com/office/powerpoint/2010/main" val="336709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Blå linje er fra KVU, forenklet inngrep og lavere fartsgrense med grønn linje</a:t>
            </a:r>
          </a:p>
        </p:txBody>
      </p:sp>
      <p:sp>
        <p:nvSpPr>
          <p:cNvPr id="4" name="Plassholder for lysbildenummer 3"/>
          <p:cNvSpPr>
            <a:spLocks noGrp="1"/>
          </p:cNvSpPr>
          <p:nvPr>
            <p:ph type="sldNum" sz="quarter" idx="5"/>
          </p:nvPr>
        </p:nvSpPr>
        <p:spPr/>
        <p:txBody>
          <a:bodyPr/>
          <a:lstStyle/>
          <a:p>
            <a:fld id="{3D0D9FC3-B90C-4780-8CB0-00AA859F34AC}" type="slidenum">
              <a:rPr lang="nb-NO" smtClean="0"/>
              <a:t>24</a:t>
            </a:fld>
            <a:endParaRPr lang="nb-NO"/>
          </a:p>
        </p:txBody>
      </p:sp>
    </p:spTree>
    <p:extLst>
      <p:ext uri="{BB962C8B-B14F-4D97-AF65-F5344CB8AC3E}">
        <p14:creationId xmlns:p14="http://schemas.microsoft.com/office/powerpoint/2010/main" val="793068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Blå linje i jomfruelig terreng, grønn linje utbedrer dagens veg, sanerer avkjørsler og etablerer gang- og sykkelveg. </a:t>
            </a:r>
          </a:p>
        </p:txBody>
      </p:sp>
      <p:sp>
        <p:nvSpPr>
          <p:cNvPr id="4" name="Plassholder for lysbildenummer 3"/>
          <p:cNvSpPr>
            <a:spLocks noGrp="1"/>
          </p:cNvSpPr>
          <p:nvPr>
            <p:ph type="sldNum" sz="quarter" idx="5"/>
          </p:nvPr>
        </p:nvSpPr>
        <p:spPr/>
        <p:txBody>
          <a:bodyPr/>
          <a:lstStyle/>
          <a:p>
            <a:fld id="{3D0D9FC3-B90C-4780-8CB0-00AA859F34AC}" type="slidenum">
              <a:rPr lang="nb-NO" smtClean="0"/>
              <a:t>25</a:t>
            </a:fld>
            <a:endParaRPr lang="nb-NO"/>
          </a:p>
        </p:txBody>
      </p:sp>
    </p:spTree>
    <p:extLst>
      <p:ext uri="{BB962C8B-B14F-4D97-AF65-F5344CB8AC3E}">
        <p14:creationId xmlns:p14="http://schemas.microsoft.com/office/powerpoint/2010/main" val="767548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Grønn linje fra KVU, rød linje redusert inngrep og fart, men utbedrer dagens kurvatur og avkjørsler</a:t>
            </a:r>
          </a:p>
        </p:txBody>
      </p:sp>
      <p:sp>
        <p:nvSpPr>
          <p:cNvPr id="4" name="Plassholder for lysbildenummer 3"/>
          <p:cNvSpPr>
            <a:spLocks noGrp="1"/>
          </p:cNvSpPr>
          <p:nvPr>
            <p:ph type="sldNum" sz="quarter" idx="5"/>
          </p:nvPr>
        </p:nvSpPr>
        <p:spPr/>
        <p:txBody>
          <a:bodyPr/>
          <a:lstStyle/>
          <a:p>
            <a:fld id="{3D0D9FC3-B90C-4780-8CB0-00AA859F34AC}" type="slidenum">
              <a:rPr lang="nb-NO" smtClean="0"/>
              <a:t>26</a:t>
            </a:fld>
            <a:endParaRPr lang="nb-NO"/>
          </a:p>
        </p:txBody>
      </p:sp>
    </p:spTree>
    <p:extLst>
      <p:ext uri="{BB962C8B-B14F-4D97-AF65-F5344CB8AC3E}">
        <p14:creationId xmlns:p14="http://schemas.microsoft.com/office/powerpoint/2010/main" val="3877264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Utbedringsstandard, justering av veglinje er vurdert og derfor har vi regnet på kortere strekninger enn </a:t>
            </a:r>
            <a:r>
              <a:rPr lang="nb-NO" i="1"/>
              <a:t>KVU</a:t>
            </a:r>
          </a:p>
          <a:p>
            <a:r>
              <a:rPr lang="nb-NO" i="1"/>
              <a:t>Mer veg for pengene – ikke valgt dyreste løsninger. Vi har ikke gått for beste vegstandard (80 km t)</a:t>
            </a:r>
          </a:p>
          <a:p>
            <a:pPr>
              <a:defRPr/>
            </a:pPr>
            <a:r>
              <a:rPr lang="nb-NO" i="1"/>
              <a:t>Bompunktene blir valgt ut ifra trafikkmengde (ÅDT) og nytteprinsippet, </a:t>
            </a:r>
            <a:r>
              <a:rPr lang="nb-NO" i="1" u="sng"/>
              <a:t>de som betaler skal ha nytte av tiltakene og alle som har nytte av tiltakene skal betale bompenger.</a:t>
            </a:r>
            <a:r>
              <a:rPr lang="nb-NO" u="sng"/>
              <a:t> </a:t>
            </a:r>
          </a:p>
          <a:p>
            <a:endParaRPr lang="nb-NO"/>
          </a:p>
        </p:txBody>
      </p:sp>
      <p:sp>
        <p:nvSpPr>
          <p:cNvPr id="4" name="Plassholder for lysbildenummer 3"/>
          <p:cNvSpPr>
            <a:spLocks noGrp="1"/>
          </p:cNvSpPr>
          <p:nvPr>
            <p:ph type="sldNum" sz="quarter" idx="5"/>
          </p:nvPr>
        </p:nvSpPr>
        <p:spPr/>
        <p:txBody>
          <a:bodyPr/>
          <a:lstStyle/>
          <a:p>
            <a:fld id="{3D0D9FC3-B90C-4780-8CB0-00AA859F34AC}" type="slidenum">
              <a:rPr lang="nb-NO" smtClean="0"/>
              <a:t>27</a:t>
            </a:fld>
            <a:endParaRPr lang="nb-NO"/>
          </a:p>
        </p:txBody>
      </p:sp>
    </p:spTree>
    <p:extLst>
      <p:ext uri="{BB962C8B-B14F-4D97-AF65-F5344CB8AC3E}">
        <p14:creationId xmlns:p14="http://schemas.microsoft.com/office/powerpoint/2010/main" val="3854947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28</a:t>
            </a:fld>
            <a:endParaRPr lang="nb-NO"/>
          </a:p>
        </p:txBody>
      </p:sp>
    </p:spTree>
    <p:extLst>
      <p:ext uri="{BB962C8B-B14F-4D97-AF65-F5344CB8AC3E}">
        <p14:creationId xmlns:p14="http://schemas.microsoft.com/office/powerpoint/2010/main" val="229313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Venstre er fra KVU, beslaglegger mye dyrka mark. Rundkjøring regulert 2012? Vanskelig å gjennomføre på grunn av høyde og nærhet til eksisterende bru.</a:t>
            </a:r>
          </a:p>
        </p:txBody>
      </p:sp>
      <p:sp>
        <p:nvSpPr>
          <p:cNvPr id="4" name="Plassholder for lysbildenummer 3"/>
          <p:cNvSpPr>
            <a:spLocks noGrp="1"/>
          </p:cNvSpPr>
          <p:nvPr>
            <p:ph type="sldNum" sz="quarter" idx="5"/>
          </p:nvPr>
        </p:nvSpPr>
        <p:spPr/>
        <p:txBody>
          <a:bodyPr/>
          <a:lstStyle/>
          <a:p>
            <a:fld id="{3D0D9FC3-B90C-4780-8CB0-00AA859F34AC}" type="slidenum">
              <a:rPr lang="nb-NO" smtClean="0"/>
              <a:t>29</a:t>
            </a:fld>
            <a:endParaRPr lang="nb-NO"/>
          </a:p>
        </p:txBody>
      </p:sp>
    </p:spTree>
    <p:extLst>
      <p:ext uri="{BB962C8B-B14F-4D97-AF65-F5344CB8AC3E}">
        <p14:creationId xmlns:p14="http://schemas.microsoft.com/office/powerpoint/2010/main" val="3462218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3</a:t>
            </a:fld>
            <a:endParaRPr lang="nb-NO"/>
          </a:p>
        </p:txBody>
      </p:sp>
    </p:spTree>
    <p:extLst>
      <p:ext uri="{BB962C8B-B14F-4D97-AF65-F5344CB8AC3E}">
        <p14:creationId xmlns:p14="http://schemas.microsoft.com/office/powerpoint/2010/main" val="3187868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30</a:t>
            </a:fld>
            <a:endParaRPr lang="nb-NO"/>
          </a:p>
        </p:txBody>
      </p:sp>
    </p:spTree>
    <p:extLst>
      <p:ext uri="{BB962C8B-B14F-4D97-AF65-F5344CB8AC3E}">
        <p14:creationId xmlns:p14="http://schemas.microsoft.com/office/powerpoint/2010/main" val="278248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Grønn linje fra KVU, omfattende inngrep i elva. Blå linje er nøkternt tiltak med ny bru og utbedret kurvatur. Rød linje er lengre strekning med utbedret veg og ny bru. </a:t>
            </a:r>
          </a:p>
        </p:txBody>
      </p:sp>
      <p:sp>
        <p:nvSpPr>
          <p:cNvPr id="4" name="Plassholder for lysbildenummer 3"/>
          <p:cNvSpPr>
            <a:spLocks noGrp="1"/>
          </p:cNvSpPr>
          <p:nvPr>
            <p:ph type="sldNum" sz="quarter" idx="5"/>
          </p:nvPr>
        </p:nvSpPr>
        <p:spPr/>
        <p:txBody>
          <a:bodyPr/>
          <a:lstStyle/>
          <a:p>
            <a:fld id="{3D0D9FC3-B90C-4780-8CB0-00AA859F34AC}" type="slidenum">
              <a:rPr lang="nb-NO" smtClean="0"/>
              <a:t>31</a:t>
            </a:fld>
            <a:endParaRPr lang="nb-NO"/>
          </a:p>
        </p:txBody>
      </p:sp>
    </p:spTree>
    <p:extLst>
      <p:ext uri="{BB962C8B-B14F-4D97-AF65-F5344CB8AC3E}">
        <p14:creationId xmlns:p14="http://schemas.microsoft.com/office/powerpoint/2010/main" val="2962391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Grønn og blå linje fra KVU, store inngrep på begge sider av elva, samt lange bruer (realistisk?). Rød linje gir mindre inngrep i sidedalene og kortere bru.</a:t>
            </a:r>
          </a:p>
        </p:txBody>
      </p:sp>
      <p:sp>
        <p:nvSpPr>
          <p:cNvPr id="4" name="Plassholder for lysbildenummer 3"/>
          <p:cNvSpPr>
            <a:spLocks noGrp="1"/>
          </p:cNvSpPr>
          <p:nvPr>
            <p:ph type="sldNum" sz="quarter" idx="5"/>
          </p:nvPr>
        </p:nvSpPr>
        <p:spPr/>
        <p:txBody>
          <a:bodyPr/>
          <a:lstStyle/>
          <a:p>
            <a:fld id="{3D0D9FC3-B90C-4780-8CB0-00AA859F34AC}" type="slidenum">
              <a:rPr lang="nb-NO" smtClean="0"/>
              <a:t>32</a:t>
            </a:fld>
            <a:endParaRPr lang="nb-NO"/>
          </a:p>
        </p:txBody>
      </p:sp>
    </p:spTree>
    <p:extLst>
      <p:ext uri="{BB962C8B-B14F-4D97-AF65-F5344CB8AC3E}">
        <p14:creationId xmlns:p14="http://schemas.microsoft.com/office/powerpoint/2010/main" val="2993755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Utbedring dagens veg, samt gang- og sykkelveg. </a:t>
            </a:r>
          </a:p>
        </p:txBody>
      </p:sp>
      <p:sp>
        <p:nvSpPr>
          <p:cNvPr id="4" name="Plassholder for lysbildenummer 3"/>
          <p:cNvSpPr>
            <a:spLocks noGrp="1"/>
          </p:cNvSpPr>
          <p:nvPr>
            <p:ph type="sldNum" sz="quarter" idx="5"/>
          </p:nvPr>
        </p:nvSpPr>
        <p:spPr/>
        <p:txBody>
          <a:bodyPr/>
          <a:lstStyle/>
          <a:p>
            <a:fld id="{3D0D9FC3-B90C-4780-8CB0-00AA859F34AC}" type="slidenum">
              <a:rPr lang="nb-NO" smtClean="0"/>
              <a:t>33</a:t>
            </a:fld>
            <a:endParaRPr lang="nb-NO"/>
          </a:p>
        </p:txBody>
      </p:sp>
    </p:spTree>
    <p:extLst>
      <p:ext uri="{BB962C8B-B14F-4D97-AF65-F5344CB8AC3E}">
        <p14:creationId xmlns:p14="http://schemas.microsoft.com/office/powerpoint/2010/main" val="2744526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Å – 54 kroner inkluderer Å + strekningstiltak på 2,5 km</a:t>
            </a:r>
          </a:p>
        </p:txBody>
      </p:sp>
      <p:sp>
        <p:nvSpPr>
          <p:cNvPr id="4" name="Plassholder for lysbildenummer 3"/>
          <p:cNvSpPr>
            <a:spLocks noGrp="1"/>
          </p:cNvSpPr>
          <p:nvPr>
            <p:ph type="sldNum" sz="quarter" idx="5"/>
          </p:nvPr>
        </p:nvSpPr>
        <p:spPr/>
        <p:txBody>
          <a:bodyPr/>
          <a:lstStyle/>
          <a:p>
            <a:fld id="{3D0D9FC3-B90C-4780-8CB0-00AA859F34AC}" type="slidenum">
              <a:rPr lang="nb-NO" smtClean="0"/>
              <a:t>34</a:t>
            </a:fld>
            <a:endParaRPr lang="nb-NO"/>
          </a:p>
        </p:txBody>
      </p:sp>
    </p:spTree>
    <p:extLst>
      <p:ext uri="{BB962C8B-B14F-4D97-AF65-F5344CB8AC3E}">
        <p14:creationId xmlns:p14="http://schemas.microsoft.com/office/powerpoint/2010/main" val="748657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Fe</a:t>
            </a:r>
          </a:p>
        </p:txBody>
      </p:sp>
      <p:sp>
        <p:nvSpPr>
          <p:cNvPr id="4" name="Plassholder for lysbildenummer 3"/>
          <p:cNvSpPr>
            <a:spLocks noGrp="1"/>
          </p:cNvSpPr>
          <p:nvPr>
            <p:ph type="sldNum" sz="quarter" idx="5"/>
          </p:nvPr>
        </p:nvSpPr>
        <p:spPr/>
        <p:txBody>
          <a:bodyPr/>
          <a:lstStyle/>
          <a:p>
            <a:fld id="{58B437AF-271D-41BF-B865-6D882BA1031A}" type="slidenum">
              <a:rPr lang="nb-NO" smtClean="0"/>
              <a:t>35</a:t>
            </a:fld>
            <a:endParaRPr lang="nb-NO"/>
          </a:p>
        </p:txBody>
      </p:sp>
    </p:spTree>
    <p:extLst>
      <p:ext uri="{BB962C8B-B14F-4D97-AF65-F5344CB8AC3E}">
        <p14:creationId xmlns:p14="http://schemas.microsoft.com/office/powerpoint/2010/main" val="3623288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36</a:t>
            </a:fld>
            <a:endParaRPr lang="nb-NO"/>
          </a:p>
        </p:txBody>
      </p:sp>
    </p:spTree>
    <p:extLst>
      <p:ext uri="{BB962C8B-B14F-4D97-AF65-F5344CB8AC3E}">
        <p14:creationId xmlns:p14="http://schemas.microsoft.com/office/powerpoint/2010/main" val="3236276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37</a:t>
            </a:fld>
            <a:endParaRPr lang="nb-NO"/>
          </a:p>
        </p:txBody>
      </p:sp>
    </p:spTree>
    <p:extLst>
      <p:ext uri="{BB962C8B-B14F-4D97-AF65-F5344CB8AC3E}">
        <p14:creationId xmlns:p14="http://schemas.microsoft.com/office/powerpoint/2010/main" val="2004389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38</a:t>
            </a:fld>
            <a:endParaRPr lang="nb-NO"/>
          </a:p>
        </p:txBody>
      </p:sp>
    </p:spTree>
    <p:extLst>
      <p:ext uri="{BB962C8B-B14F-4D97-AF65-F5344CB8AC3E}">
        <p14:creationId xmlns:p14="http://schemas.microsoft.com/office/powerpoint/2010/main" val="1401087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39</a:t>
            </a:fld>
            <a:endParaRPr lang="nb-NO"/>
          </a:p>
        </p:txBody>
      </p:sp>
    </p:spTree>
    <p:extLst>
      <p:ext uri="{BB962C8B-B14F-4D97-AF65-F5344CB8AC3E}">
        <p14:creationId xmlns:p14="http://schemas.microsoft.com/office/powerpoint/2010/main" val="250883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4</a:t>
            </a:fld>
            <a:endParaRPr lang="nb-NO"/>
          </a:p>
        </p:txBody>
      </p:sp>
    </p:spTree>
    <p:extLst>
      <p:ext uri="{BB962C8B-B14F-4D97-AF65-F5344CB8AC3E}">
        <p14:creationId xmlns:p14="http://schemas.microsoft.com/office/powerpoint/2010/main" val="1962056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40</a:t>
            </a:fld>
            <a:endParaRPr lang="nb-NO"/>
          </a:p>
        </p:txBody>
      </p:sp>
    </p:spTree>
    <p:extLst>
      <p:ext uri="{BB962C8B-B14F-4D97-AF65-F5344CB8AC3E}">
        <p14:creationId xmlns:p14="http://schemas.microsoft.com/office/powerpoint/2010/main" val="3443307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41</a:t>
            </a:fld>
            <a:endParaRPr lang="nb-NO"/>
          </a:p>
        </p:txBody>
      </p:sp>
    </p:spTree>
    <p:extLst>
      <p:ext uri="{BB962C8B-B14F-4D97-AF65-F5344CB8AC3E}">
        <p14:creationId xmlns:p14="http://schemas.microsoft.com/office/powerpoint/2010/main" val="2989859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42</a:t>
            </a:fld>
            <a:endParaRPr lang="nb-NO"/>
          </a:p>
        </p:txBody>
      </p:sp>
    </p:spTree>
    <p:extLst>
      <p:ext uri="{BB962C8B-B14F-4D97-AF65-F5344CB8AC3E}">
        <p14:creationId xmlns:p14="http://schemas.microsoft.com/office/powerpoint/2010/main" val="422391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STFK kontaktet i ~2013 av Orkdal-</a:t>
            </a:r>
            <a:r>
              <a:rPr lang="nb-NO" err="1"/>
              <a:t>Regionsrådet</a:t>
            </a:r>
            <a:r>
              <a:rPr lang="nb-NO"/>
              <a:t>.</a:t>
            </a:r>
          </a:p>
          <a:p>
            <a:pPr lvl="1"/>
            <a:r>
              <a:rPr lang="nb-NO"/>
              <a:t> 2016 – lokale vedtak i berørte instanser på bompenger.</a:t>
            </a:r>
          </a:p>
          <a:p>
            <a:pPr lvl="2"/>
            <a:r>
              <a:rPr lang="nb-NO"/>
              <a:t>Bestilles arbeider gjort av SVV.</a:t>
            </a:r>
          </a:p>
          <a:p>
            <a:pPr lvl="2"/>
            <a:r>
              <a:rPr lang="nb-NO"/>
              <a:t>Samtidig har SVV bestilling fra Samferdselsdepartementet på utrede E39.</a:t>
            </a:r>
          </a:p>
          <a:p>
            <a:pPr lvl="3"/>
            <a:r>
              <a:rPr lang="nb-NO" err="1"/>
              <a:t>Prosjektetne</a:t>
            </a:r>
            <a:r>
              <a:rPr lang="nb-NO"/>
              <a:t> sees under ett.</a:t>
            </a:r>
          </a:p>
          <a:p>
            <a:pPr lvl="1"/>
            <a:r>
              <a:rPr lang="nb-NO"/>
              <a:t>2018 – Nytt vedtak, - Dersom ikke KVU resulterer i ett forslag som ser hele regionens vegnett, vil ikke TRFK støtte KVU.</a:t>
            </a:r>
          </a:p>
          <a:p>
            <a:pPr lvl="2"/>
            <a:r>
              <a:rPr lang="nb-NO"/>
              <a:t>2019 Rapporten kommer, Fylkesveg er ikke med i endelig forslag.</a:t>
            </a:r>
          </a:p>
          <a:p>
            <a:pPr lvl="3"/>
            <a:r>
              <a:rPr lang="nb-NO"/>
              <a:t>2020 - Høring ber SVV </a:t>
            </a:r>
            <a:r>
              <a:rPr lang="nb-NO" err="1"/>
              <a:t>inrette</a:t>
            </a:r>
            <a:r>
              <a:rPr lang="nb-NO"/>
              <a:t> KVU til å se på helhetlig transportsystem, elles vil TRFK følge vedtak av 2018 om å starte egen utredning, og ikke lenger stille bompengegaranti for riksvegprosjektet.</a:t>
            </a:r>
          </a:p>
          <a:p>
            <a:pPr lvl="1"/>
            <a:r>
              <a:rPr lang="nb-NO"/>
              <a:t>SVV sin utredning får ikke godkjent KS2. </a:t>
            </a:r>
          </a:p>
          <a:p>
            <a:r>
              <a:rPr lang="nb-NO"/>
              <a:t>2021 – Vedtak på å invitere til styringsgruppe for Orkdalspakken i egenregi.</a:t>
            </a:r>
          </a:p>
          <a:p>
            <a:pPr lvl="1"/>
            <a:r>
              <a:rPr lang="nb-NO"/>
              <a:t>2022 Vår – </a:t>
            </a:r>
            <a:r>
              <a:rPr lang="nb-NO" err="1"/>
              <a:t>Styringrsgruppe</a:t>
            </a:r>
            <a:r>
              <a:rPr lang="nb-NO"/>
              <a:t> konstitueres.</a:t>
            </a:r>
          </a:p>
          <a:p>
            <a:pPr lvl="2"/>
            <a:r>
              <a:rPr lang="nb-NO"/>
              <a:t>Mandat for prosjektet defineres. </a:t>
            </a:r>
          </a:p>
          <a:p>
            <a:pPr lvl="3"/>
            <a:r>
              <a:rPr lang="nb-NO"/>
              <a:t>Baserer seg på fylkesvegrapporten fra KVU til SVV. </a:t>
            </a:r>
          </a:p>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5</a:t>
            </a:fld>
            <a:endParaRPr lang="nb-NO"/>
          </a:p>
        </p:txBody>
      </p:sp>
    </p:spTree>
    <p:extLst>
      <p:ext uri="{BB962C8B-B14F-4D97-AF65-F5344CB8AC3E}">
        <p14:creationId xmlns:p14="http://schemas.microsoft.com/office/powerpoint/2010/main" val="373348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STFK kontaktet i ~2013 av Orkdal-</a:t>
            </a:r>
            <a:r>
              <a:rPr lang="nb-NO" err="1"/>
              <a:t>Regionsrådet</a:t>
            </a:r>
            <a:r>
              <a:rPr lang="nb-NO"/>
              <a:t>.</a:t>
            </a:r>
          </a:p>
          <a:p>
            <a:pPr lvl="1"/>
            <a:r>
              <a:rPr lang="nb-NO"/>
              <a:t> 2016 – lokale vedtak i berørte instanser på bompenger.</a:t>
            </a:r>
          </a:p>
          <a:p>
            <a:pPr lvl="2"/>
            <a:r>
              <a:rPr lang="nb-NO"/>
              <a:t>Bestilles arbeider gjort av SVV.</a:t>
            </a:r>
          </a:p>
          <a:p>
            <a:pPr lvl="2"/>
            <a:r>
              <a:rPr lang="nb-NO"/>
              <a:t>Samtidig har SVV bestilling fra Samferdselsdepartementet på utrede E39.</a:t>
            </a:r>
          </a:p>
          <a:p>
            <a:pPr lvl="3"/>
            <a:r>
              <a:rPr lang="nb-NO" err="1"/>
              <a:t>Prosjektetne</a:t>
            </a:r>
            <a:r>
              <a:rPr lang="nb-NO"/>
              <a:t> sees under ett.</a:t>
            </a:r>
          </a:p>
          <a:p>
            <a:pPr lvl="1"/>
            <a:r>
              <a:rPr lang="nb-NO"/>
              <a:t>2018 – Nytt vedtak, - Dersom ikke KVU resulterer i ett forslag som ser hele regionens vegnett, vil ikke TRFK støtte KVU.</a:t>
            </a:r>
          </a:p>
          <a:p>
            <a:pPr lvl="2"/>
            <a:r>
              <a:rPr lang="nb-NO"/>
              <a:t>2019 Rapporten kommer, Fylkesveg er ikke med i endelig forslag.</a:t>
            </a:r>
          </a:p>
          <a:p>
            <a:pPr lvl="3"/>
            <a:r>
              <a:rPr lang="nb-NO"/>
              <a:t>2020 - Høring ber SVV </a:t>
            </a:r>
            <a:r>
              <a:rPr lang="nb-NO" err="1"/>
              <a:t>inrette</a:t>
            </a:r>
            <a:r>
              <a:rPr lang="nb-NO"/>
              <a:t> KVU til å se på helhetlig transportsystem, elles vil TRFK følge vedtak av 2018 om å starte egen utredning, og ikke lenger stille bompengegaranti for riksvegprosjektet.</a:t>
            </a:r>
          </a:p>
          <a:p>
            <a:pPr lvl="1"/>
            <a:r>
              <a:rPr lang="nb-NO"/>
              <a:t>SVV sin utredning får ikke godkjent KS2. </a:t>
            </a:r>
          </a:p>
          <a:p>
            <a:r>
              <a:rPr lang="nb-NO"/>
              <a:t>2021 – Vedtak på å invitere til styringsgruppe for Orkdalspakken i egenregi.</a:t>
            </a:r>
          </a:p>
          <a:p>
            <a:pPr lvl="1"/>
            <a:r>
              <a:rPr lang="nb-NO"/>
              <a:t>2022 Vår – </a:t>
            </a:r>
            <a:r>
              <a:rPr lang="nb-NO" err="1"/>
              <a:t>Styringrsgruppe</a:t>
            </a:r>
            <a:r>
              <a:rPr lang="nb-NO"/>
              <a:t> konstitueres.</a:t>
            </a:r>
          </a:p>
          <a:p>
            <a:pPr lvl="2"/>
            <a:r>
              <a:rPr lang="nb-NO"/>
              <a:t>Mandat for prosjektet defineres. </a:t>
            </a:r>
          </a:p>
          <a:p>
            <a:pPr lvl="3"/>
            <a:r>
              <a:rPr lang="nb-NO"/>
              <a:t>Baserer seg på fylkesvegrapporten fra KVU til SVV. </a:t>
            </a:r>
          </a:p>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6</a:t>
            </a:fld>
            <a:endParaRPr lang="nb-NO"/>
          </a:p>
        </p:txBody>
      </p:sp>
    </p:spTree>
    <p:extLst>
      <p:ext uri="{BB962C8B-B14F-4D97-AF65-F5344CB8AC3E}">
        <p14:creationId xmlns:p14="http://schemas.microsoft.com/office/powerpoint/2010/main" val="91887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B437AF-271D-41BF-B865-6D882BA1031A}" type="slidenum">
              <a:rPr lang="nb-NO" smtClean="0"/>
              <a:t>7</a:t>
            </a:fld>
            <a:endParaRPr lang="nb-NO"/>
          </a:p>
        </p:txBody>
      </p:sp>
    </p:spTree>
    <p:extLst>
      <p:ext uri="{BB962C8B-B14F-4D97-AF65-F5344CB8AC3E}">
        <p14:creationId xmlns:p14="http://schemas.microsoft.com/office/powerpoint/2010/main" val="1090859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Boks 1:</a:t>
            </a:r>
          </a:p>
          <a:p>
            <a:pPr marL="171450" indent="-171450">
              <a:buFontTx/>
              <a:buChar char="-"/>
            </a:pPr>
            <a:r>
              <a:rPr lang="nb-NO"/>
              <a:t>Dette ble gjort i forrige iterasjon av prosjektet når det ble ledet av Statens vegvesen.</a:t>
            </a:r>
          </a:p>
          <a:p>
            <a:r>
              <a:rPr lang="nb-NO"/>
              <a:t>Boks 2:</a:t>
            </a:r>
          </a:p>
          <a:p>
            <a:pPr marL="171450" indent="-171450">
              <a:buFontTx/>
              <a:buChar char="-"/>
            </a:pPr>
            <a:r>
              <a:rPr lang="nb-NO"/>
              <a:t>Dette er arbeidet prosjektet som har vært ledet av styringsgruppen har gjort i denne omgangen her.</a:t>
            </a:r>
          </a:p>
          <a:p>
            <a:r>
              <a:rPr lang="nb-NO"/>
              <a:t>Boks 3:</a:t>
            </a:r>
          </a:p>
          <a:p>
            <a:r>
              <a:rPr lang="nb-NO"/>
              <a:t>-   Dette er en viktig saksbehandling, som bestemmer omfanget av det fremtidige prosjektet, saksbehandlingen, det er her dere kommunestyrene avgjør hva slags prosjekt dere ønsker at det skal jobbes videre med. </a:t>
            </a:r>
          </a:p>
        </p:txBody>
      </p:sp>
      <p:sp>
        <p:nvSpPr>
          <p:cNvPr id="4" name="Plassholder for lysbildenummer 3"/>
          <p:cNvSpPr>
            <a:spLocks noGrp="1"/>
          </p:cNvSpPr>
          <p:nvPr>
            <p:ph type="sldNum" sz="quarter" idx="5"/>
          </p:nvPr>
        </p:nvSpPr>
        <p:spPr/>
        <p:txBody>
          <a:bodyPr/>
          <a:lstStyle/>
          <a:p>
            <a:fld id="{58B437AF-271D-41BF-B865-6D882BA1031A}" type="slidenum">
              <a:rPr lang="nb-NO" smtClean="0"/>
              <a:t>8</a:t>
            </a:fld>
            <a:endParaRPr lang="nb-NO"/>
          </a:p>
        </p:txBody>
      </p:sp>
    </p:spTree>
    <p:extLst>
      <p:ext uri="{BB962C8B-B14F-4D97-AF65-F5344CB8AC3E}">
        <p14:creationId xmlns:p14="http://schemas.microsoft.com/office/powerpoint/2010/main" val="1679146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Boks 1:</a:t>
            </a:r>
          </a:p>
          <a:p>
            <a:pPr marL="171450" indent="-171450">
              <a:buFontTx/>
              <a:buChar char="-"/>
            </a:pPr>
            <a:r>
              <a:rPr lang="nb-NO"/>
              <a:t>Dette ble gjort i forrige iterasjon av prosjektet når det ble ledet av Statens vegvesen.</a:t>
            </a:r>
          </a:p>
          <a:p>
            <a:r>
              <a:rPr lang="nb-NO"/>
              <a:t>Boks 2:</a:t>
            </a:r>
          </a:p>
          <a:p>
            <a:pPr marL="171450" indent="-171450">
              <a:buFontTx/>
              <a:buChar char="-"/>
            </a:pPr>
            <a:r>
              <a:rPr lang="nb-NO"/>
              <a:t>Dette er arbeidet prosjektet som har vært ledet av styringsgruppen har gjort i denne omgangen her.</a:t>
            </a:r>
          </a:p>
          <a:p>
            <a:r>
              <a:rPr lang="nb-NO"/>
              <a:t>Boks 3:</a:t>
            </a:r>
          </a:p>
          <a:p>
            <a:r>
              <a:rPr lang="nb-NO"/>
              <a:t>-   Dette er en viktig saksbehandling, som bestemmer omfanget av det fremtidige prosjektet, saksbehandlingen, det er her dere kommunestyrene avgjør hva slags prosjekt dere ønsker at det skal jobbes videre med. </a:t>
            </a:r>
          </a:p>
        </p:txBody>
      </p:sp>
      <p:sp>
        <p:nvSpPr>
          <p:cNvPr id="4" name="Plassholder for lysbildenummer 3"/>
          <p:cNvSpPr>
            <a:spLocks noGrp="1"/>
          </p:cNvSpPr>
          <p:nvPr>
            <p:ph type="sldNum" sz="quarter" idx="5"/>
          </p:nvPr>
        </p:nvSpPr>
        <p:spPr/>
        <p:txBody>
          <a:bodyPr/>
          <a:lstStyle/>
          <a:p>
            <a:fld id="{58B437AF-271D-41BF-B865-6D882BA1031A}" type="slidenum">
              <a:rPr lang="nb-NO" smtClean="0"/>
              <a:t>9</a:t>
            </a:fld>
            <a:endParaRPr lang="nb-NO"/>
          </a:p>
        </p:txBody>
      </p:sp>
    </p:spTree>
    <p:extLst>
      <p:ext uri="{BB962C8B-B14F-4D97-AF65-F5344CB8AC3E}">
        <p14:creationId xmlns:p14="http://schemas.microsoft.com/office/powerpoint/2010/main" val="865023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18" name="grafikk">
            <a:extLst>
              <a:ext uri="{FF2B5EF4-FFF2-40B4-BE49-F238E27FC236}">
                <a16:creationId xmlns:a16="http://schemas.microsoft.com/office/drawing/2014/main" id="{36A72C8F-C33A-45AB-91BF-D23C7D50EEE5}"/>
              </a:ext>
            </a:extLst>
          </p:cNvPr>
          <p:cNvSpPr/>
          <p:nvPr userDrawn="1"/>
        </p:nvSpPr>
        <p:spPr>
          <a:xfrm>
            <a:off x="1" y="1548194"/>
            <a:ext cx="12193524" cy="530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000000"/>
              </a:solidFill>
            </a:endParaRPr>
          </a:p>
        </p:txBody>
      </p:sp>
      <p:sp>
        <p:nvSpPr>
          <p:cNvPr id="2" name="Title 1"/>
          <p:cNvSpPr>
            <a:spLocks noGrp="1"/>
          </p:cNvSpPr>
          <p:nvPr>
            <p:ph type="ctrTitle"/>
          </p:nvPr>
        </p:nvSpPr>
        <p:spPr>
          <a:xfrm>
            <a:off x="914400" y="2535896"/>
            <a:ext cx="10363200" cy="1121846"/>
          </a:xfrm>
        </p:spPr>
        <p:txBody>
          <a:bodyPr anchor="b">
            <a:normAutofit/>
          </a:bodyPr>
          <a:lstStyle>
            <a:lvl1pPr algn="ctr">
              <a:defRPr sz="4050">
                <a:solidFill>
                  <a:srgbClr val="000000"/>
                </a:solidFill>
              </a:defRPr>
            </a:lvl1pPr>
          </a:lstStyle>
          <a:p>
            <a:r>
              <a:rPr lang="nb-NO"/>
              <a:t>Klikk for å redigere tittelstil</a:t>
            </a:r>
            <a:endParaRPr lang="en-US"/>
          </a:p>
        </p:txBody>
      </p:sp>
      <p:sp>
        <p:nvSpPr>
          <p:cNvPr id="3" name="Subtitle 2"/>
          <p:cNvSpPr>
            <a:spLocks noGrp="1"/>
          </p:cNvSpPr>
          <p:nvPr>
            <p:ph type="subTitle" idx="1"/>
          </p:nvPr>
        </p:nvSpPr>
        <p:spPr>
          <a:xfrm>
            <a:off x="914400" y="3795998"/>
            <a:ext cx="10363200" cy="984885"/>
          </a:xfrm>
        </p:spPr>
        <p:txBody>
          <a:bodyPr>
            <a:normAutofit/>
          </a:bodyPr>
          <a:lstStyle>
            <a:lvl1pPr marL="0" indent="0" algn="ctr">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tittelside" hidden="1">
            <a:extLst>
              <a:ext uri="{FF2B5EF4-FFF2-40B4-BE49-F238E27FC236}">
                <a16:creationId xmlns:a16="http://schemas.microsoft.com/office/drawing/2014/main" id="{42594168-4B05-4509-8809-6558E9660824}"/>
              </a:ext>
            </a:extLst>
          </p:cNvPr>
          <p:cNvSpPr/>
          <p:nvPr userDrawn="1"/>
        </p:nvSpPr>
        <p:spPr>
          <a:xfrm>
            <a:off x="449705" y="97436"/>
            <a:ext cx="779488" cy="232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rgbClr val="000000"/>
              </a:solidFill>
            </a:endParaRPr>
          </a:p>
        </p:txBody>
      </p:sp>
      <p:pic>
        <p:nvPicPr>
          <p:cNvPr id="9" name="Picture 3" descr="Hovedlogo_liggende.pdf">
            <a:extLst>
              <a:ext uri="{FF2B5EF4-FFF2-40B4-BE49-F238E27FC236}">
                <a16:creationId xmlns:a16="http://schemas.microsoft.com/office/drawing/2014/main" id="{9B99E569-489B-4A5A-9688-30C3EB7AB0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176" y="304590"/>
            <a:ext cx="2434127" cy="949105"/>
          </a:xfrm>
          <a:prstGeom prst="rect">
            <a:avLst/>
          </a:prstGeom>
        </p:spPr>
      </p:pic>
    </p:spTree>
    <p:extLst>
      <p:ext uri="{BB962C8B-B14F-4D97-AF65-F5344CB8AC3E}">
        <p14:creationId xmlns:p14="http://schemas.microsoft.com/office/powerpoint/2010/main" val="17496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3" name="Date Placeholder 2"/>
          <p:cNvSpPr>
            <a:spLocks noGrp="1"/>
          </p:cNvSpPr>
          <p:nvPr>
            <p:ph type="dt" sz="half" idx="10"/>
          </p:nvPr>
        </p:nvSpPr>
        <p:spPr/>
        <p:txBody>
          <a:bodyPr/>
          <a:lstStyle/>
          <a:p>
            <a:fld id="{6A1A0E74-B8A8-4360-A367-9FF538085BF2}" type="datetimeFigureOut">
              <a:rPr lang="nb-NO" smtClean="0"/>
              <a:t>20.06.2024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614398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20.06.2024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Tree>
    <p:extLst>
      <p:ext uri="{BB962C8B-B14F-4D97-AF65-F5344CB8AC3E}">
        <p14:creationId xmlns:p14="http://schemas.microsoft.com/office/powerpoint/2010/main" val="1446497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ogoside">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547DE91-F021-4E3A-9BBE-7FC68723FEC6}"/>
              </a:ext>
            </a:extLst>
          </p:cNvPr>
          <p:cNvSpPr txBox="1"/>
          <p:nvPr userDrawn="1"/>
        </p:nvSpPr>
        <p:spPr>
          <a:xfrm>
            <a:off x="2316480" y="5035631"/>
            <a:ext cx="7559040" cy="292388"/>
          </a:xfrm>
          <a:prstGeom prst="rect">
            <a:avLst/>
          </a:prstGeom>
          <a:noFill/>
        </p:spPr>
        <p:txBody>
          <a:bodyPr wrap="square" rtlCol="0">
            <a:spAutoFit/>
          </a:bodyPr>
          <a:lstStyle/>
          <a:p>
            <a:pPr algn="ctr"/>
            <a:r>
              <a:rPr lang="nb-NO" sz="1300"/>
              <a:t>trondelagfylke.no | fb.com/</a:t>
            </a:r>
            <a:r>
              <a:rPr lang="nb-NO" sz="1300" err="1"/>
              <a:t>trondelagfylke</a:t>
            </a:r>
            <a:endParaRPr lang="nb-NO" sz="1300"/>
          </a:p>
        </p:txBody>
      </p:sp>
      <p:pic>
        <p:nvPicPr>
          <p:cNvPr id="4" name="Bilde 3">
            <a:extLst>
              <a:ext uri="{FF2B5EF4-FFF2-40B4-BE49-F238E27FC236}">
                <a16:creationId xmlns:a16="http://schemas.microsoft.com/office/drawing/2014/main" id="{B180F9EF-C83D-44E5-A14B-9713F4B0ED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1452" y="1929634"/>
            <a:ext cx="2709097" cy="2324866"/>
          </a:xfrm>
          <a:prstGeom prst="rect">
            <a:avLst/>
          </a:prstGeom>
        </p:spPr>
      </p:pic>
    </p:spTree>
    <p:extLst>
      <p:ext uri="{BB962C8B-B14F-4D97-AF65-F5344CB8AC3E}">
        <p14:creationId xmlns:p14="http://schemas.microsoft.com/office/powerpoint/2010/main" val="360613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E293DF4-167E-4F98-9D9A-566E0E9752FB}"/>
              </a:ext>
            </a:extLst>
          </p:cNvPr>
          <p:cNvSpPr>
            <a:spLocks noGrp="1"/>
          </p:cNvSpPr>
          <p:nvPr>
            <p:ph type="pic" sz="quarter" idx="10"/>
          </p:nvPr>
        </p:nvSpPr>
        <p:spPr>
          <a:xfrm>
            <a:off x="0" y="0"/>
            <a:ext cx="12192000" cy="4734592"/>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2" name="Title 1"/>
          <p:cNvSpPr>
            <a:spLocks noGrp="1"/>
          </p:cNvSpPr>
          <p:nvPr>
            <p:ph type="title"/>
          </p:nvPr>
        </p:nvSpPr>
        <p:spPr>
          <a:xfrm>
            <a:off x="831851" y="4977980"/>
            <a:ext cx="10515600" cy="775597"/>
          </a:xfrm>
        </p:spPr>
        <p:txBody>
          <a:bodyPr anchor="ctr" anchorCtr="0">
            <a:normAutofit/>
          </a:bodyPr>
          <a:lstStyle>
            <a:lvl1pPr algn="ctr">
              <a:defRPr sz="2800" baseline="0"/>
            </a:lvl1pPr>
          </a:lstStyle>
          <a:p>
            <a:r>
              <a:rPr lang="nb-NO"/>
              <a:t>Klikk for å redigere tittelstil</a:t>
            </a:r>
            <a:endParaRPr lang="en-US"/>
          </a:p>
        </p:txBody>
      </p:sp>
      <p:sp>
        <p:nvSpPr>
          <p:cNvPr id="3" name="Text Placeholder 2"/>
          <p:cNvSpPr>
            <a:spLocks noGrp="1"/>
          </p:cNvSpPr>
          <p:nvPr>
            <p:ph type="body" idx="1"/>
          </p:nvPr>
        </p:nvSpPr>
        <p:spPr>
          <a:xfrm>
            <a:off x="831851" y="5800962"/>
            <a:ext cx="10515600" cy="553998"/>
          </a:xfr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63713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442E5E1F-5E54-4B09-9810-9D1AFB1B9578}"/>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A1A0E74-B8A8-4360-A367-9FF538085BF2}" type="datetimeFigureOut">
              <a:rPr lang="nb-NO" smtClean="0"/>
              <a:t>20.06.2024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6457444-737A-4256-A71F-2C8225BFF095}" type="slidenum">
              <a:rPr lang="nb-NO" smtClean="0"/>
              <a:t>‹#›</a:t>
            </a:fld>
            <a:endParaRPr lang="nb-NO"/>
          </a:p>
        </p:txBody>
      </p:sp>
      <p:sp>
        <p:nvSpPr>
          <p:cNvPr id="8" name="Tittel 7">
            <a:extLst>
              <a:ext uri="{FF2B5EF4-FFF2-40B4-BE49-F238E27FC236}">
                <a16:creationId xmlns:a16="http://schemas.microsoft.com/office/drawing/2014/main" id="{ECCF3988-3131-4965-BFAC-2EF8935A2312}"/>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186880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9" name="grafikk">
            <a:extLst>
              <a:ext uri="{FF2B5EF4-FFF2-40B4-BE49-F238E27FC236}">
                <a16:creationId xmlns:a16="http://schemas.microsoft.com/office/drawing/2014/main" id="{D8C7FABD-B60D-4278-8B7A-4CE212162DD1}"/>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 name="Title 1"/>
          <p:cNvSpPr>
            <a:spLocks noGrp="1"/>
          </p:cNvSpPr>
          <p:nvPr>
            <p:ph type="title"/>
          </p:nvPr>
        </p:nvSpPr>
        <p:spPr/>
        <p:txBody>
          <a:bodyPr>
            <a:normAutofit/>
          </a:bodyPr>
          <a:lstStyle>
            <a:lvl1pPr>
              <a:defRPr sz="3600" cap="none" baseline="0"/>
            </a:lvl1pPr>
          </a:lstStyle>
          <a:p>
            <a:r>
              <a:rPr lang="nb-NO"/>
              <a:t>Klikk for å redigere tittelstil</a:t>
            </a:r>
            <a:endParaRPr lang="en-US"/>
          </a:p>
        </p:txBody>
      </p:sp>
      <p:sp>
        <p:nvSpPr>
          <p:cNvPr id="5" name="Date Placeholder 4"/>
          <p:cNvSpPr>
            <a:spLocks noGrp="1"/>
          </p:cNvSpPr>
          <p:nvPr>
            <p:ph type="dt" sz="half" idx="10"/>
          </p:nvPr>
        </p:nvSpPr>
        <p:spPr/>
        <p:txBody>
          <a:bodyPr/>
          <a:lstStyle/>
          <a:p>
            <a:fld id="{6A1A0E74-B8A8-4360-A367-9FF538085BF2}" type="datetimeFigureOut">
              <a:rPr lang="nb-NO" smtClean="0"/>
              <a:t>20.06.2024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8" name="Content Placeholder 2">
            <a:extLst>
              <a:ext uri="{FF2B5EF4-FFF2-40B4-BE49-F238E27FC236}">
                <a16:creationId xmlns:a16="http://schemas.microsoft.com/office/drawing/2014/main" id="{E768D46C-2C47-41CD-86BA-93183D68605A}"/>
              </a:ext>
            </a:extLst>
          </p:cNvPr>
          <p:cNvSpPr>
            <a:spLocks noGrp="1"/>
          </p:cNvSpPr>
          <p:nvPr>
            <p:ph idx="1"/>
          </p:nvPr>
        </p:nvSpPr>
        <p:spPr>
          <a:xfrm>
            <a:off x="6254893" y="2115183"/>
            <a:ext cx="5184648" cy="39531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0" name="Content Placeholder 2">
            <a:extLst>
              <a:ext uri="{FF2B5EF4-FFF2-40B4-BE49-F238E27FC236}">
                <a16:creationId xmlns:a16="http://schemas.microsoft.com/office/drawing/2014/main" id="{4239B1D9-21EF-47DC-9EB0-171837799AF0}"/>
              </a:ext>
            </a:extLst>
          </p:cNvPr>
          <p:cNvSpPr>
            <a:spLocks noGrp="1"/>
          </p:cNvSpPr>
          <p:nvPr>
            <p:ph idx="13"/>
          </p:nvPr>
        </p:nvSpPr>
        <p:spPr>
          <a:xfrm>
            <a:off x="753693" y="2115183"/>
            <a:ext cx="5184648" cy="39531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1735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3" name="grafikk">
            <a:extLst>
              <a:ext uri="{FF2B5EF4-FFF2-40B4-BE49-F238E27FC236}">
                <a16:creationId xmlns:a16="http://schemas.microsoft.com/office/drawing/2014/main" id="{40C17E66-2E97-4F81-8F6E-EF36FBE47B27}"/>
              </a:ext>
            </a:extLst>
          </p:cNvPr>
          <p:cNvSpPr/>
          <p:nvPr userDrawn="1"/>
        </p:nvSpPr>
        <p:spPr>
          <a:xfrm>
            <a:off x="1" y="1620203"/>
            <a:ext cx="12193524" cy="288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Content Placeholder 2">
            <a:extLst>
              <a:ext uri="{FF2B5EF4-FFF2-40B4-BE49-F238E27FC236}">
                <a16:creationId xmlns:a16="http://schemas.microsoft.com/office/drawing/2014/main" id="{0290DF0D-5186-43A8-9F17-7965A23969C6}"/>
              </a:ext>
            </a:extLst>
          </p:cNvPr>
          <p:cNvSpPr>
            <a:spLocks noGrp="1"/>
          </p:cNvSpPr>
          <p:nvPr>
            <p:ph idx="13"/>
          </p:nvPr>
        </p:nvSpPr>
        <p:spPr>
          <a:xfrm>
            <a:off x="62548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a:extLst>
              <a:ext uri="{FF2B5EF4-FFF2-40B4-BE49-F238E27FC236}">
                <a16:creationId xmlns:a16="http://schemas.microsoft.com/office/drawing/2014/main" id="{B24674BD-61C0-4B57-8F0A-E639D160D1D6}"/>
              </a:ext>
            </a:extLst>
          </p:cNvPr>
          <p:cNvSpPr>
            <a:spLocks noGrp="1"/>
          </p:cNvSpPr>
          <p:nvPr>
            <p:ph idx="14"/>
          </p:nvPr>
        </p:nvSpPr>
        <p:spPr>
          <a:xfrm>
            <a:off x="753693" y="2583181"/>
            <a:ext cx="5184648" cy="3485110"/>
          </a:xfrm>
        </p:spPr>
        <p:txBody>
          <a:bodyPr>
            <a:normAutofit/>
          </a:bodyPr>
          <a:lstStyle>
            <a:lvl1pPr>
              <a:defRPr sz="2400"/>
            </a:lvl1pPr>
            <a:lvl2pPr>
              <a:defRPr sz="2000"/>
            </a:lvl2pPr>
            <a:lvl3pPr>
              <a:defRPr sz="1800"/>
            </a:lvl3pPr>
            <a:lvl4pPr>
              <a:defRPr sz="16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 name="Text Placeholder 2"/>
          <p:cNvSpPr>
            <a:spLocks noGrp="1"/>
          </p:cNvSpPr>
          <p:nvPr>
            <p:ph type="body" idx="1"/>
          </p:nvPr>
        </p:nvSpPr>
        <p:spPr>
          <a:xfrm>
            <a:off x="753693"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5" name="Text Placeholder 4"/>
          <p:cNvSpPr>
            <a:spLocks noGrp="1"/>
          </p:cNvSpPr>
          <p:nvPr>
            <p:ph type="body" sz="quarter" idx="3"/>
          </p:nvPr>
        </p:nvSpPr>
        <p:spPr>
          <a:xfrm>
            <a:off x="6254892" y="2115183"/>
            <a:ext cx="5184648" cy="36933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6A1A0E74-B8A8-4360-A367-9FF538085BF2}" type="datetimeFigureOut">
              <a:rPr lang="nb-NO" smtClean="0"/>
              <a:t>20.06.2024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6457444-737A-4256-A71F-2C8225BFF095}" type="slidenum">
              <a:rPr lang="nb-NO" smtClean="0"/>
              <a:t>‹#›</a:t>
            </a:fld>
            <a:endParaRPr lang="nb-NO"/>
          </a:p>
        </p:txBody>
      </p:sp>
      <p:sp>
        <p:nvSpPr>
          <p:cNvPr id="10" name="Tittel 9">
            <a:extLst>
              <a:ext uri="{FF2B5EF4-FFF2-40B4-BE49-F238E27FC236}">
                <a16:creationId xmlns:a16="http://schemas.microsoft.com/office/drawing/2014/main" id="{C82FA1FD-E97A-4C0F-AA26-530A2E5063FD}"/>
              </a:ext>
            </a:extLst>
          </p:cNvPr>
          <p:cNvSpPr>
            <a:spLocks noGrp="1"/>
          </p:cNvSpPr>
          <p:nvPr>
            <p:ph type="title"/>
          </p:nvPr>
        </p:nvSpPr>
        <p:spPr/>
        <p:txBody>
          <a:bodyPr>
            <a:normAutofit/>
          </a:bodyPr>
          <a:lstStyle>
            <a:lvl1pPr>
              <a:defRPr sz="3600" cap="none" baseline="0"/>
            </a:lvl1pPr>
          </a:lstStyle>
          <a:p>
            <a:r>
              <a:rPr lang="nb-NO"/>
              <a:t>Klikk for å redigere tittelstil</a:t>
            </a:r>
          </a:p>
        </p:txBody>
      </p:sp>
    </p:spTree>
    <p:extLst>
      <p:ext uri="{BB962C8B-B14F-4D97-AF65-F5344CB8AC3E}">
        <p14:creationId xmlns:p14="http://schemas.microsoft.com/office/powerpoint/2010/main" val="80621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HØY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5303139" y="0"/>
            <a:ext cx="6888861"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20.06.2024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pic>
        <p:nvPicPr>
          <p:cNvPr id="8" name="logo_gul">
            <a:extLst>
              <a:ext uri="{FF2B5EF4-FFF2-40B4-BE49-F238E27FC236}">
                <a16:creationId xmlns:a16="http://schemas.microsoft.com/office/drawing/2014/main" id="{FC393D3E-C050-40F9-816F-B6EA7FC3F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9" name="logo_beige" descr="Et bilde som inneholder verktøy, skrunøkkel&#10;&#10;Beskrivelse som er generert med høy visshet" hidden="1">
            <a:extLst>
              <a:ext uri="{FF2B5EF4-FFF2-40B4-BE49-F238E27FC236}">
                <a16:creationId xmlns:a16="http://schemas.microsoft.com/office/drawing/2014/main" id="{ABE5CBE6-E2D6-4553-A491-4D45E48597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pic>
        <p:nvPicPr>
          <p:cNvPr id="10" name="logo_bla" descr="Et bilde som inneholder objekt&#10;&#10;Beskrivelse som er generert med høy visshet" hidden="1">
            <a:extLst>
              <a:ext uri="{FF2B5EF4-FFF2-40B4-BE49-F238E27FC236}">
                <a16:creationId xmlns:a16="http://schemas.microsoft.com/office/drawing/2014/main" id="{810A30F1-52BB-4D05-9919-9D60AECB77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58969" y="457257"/>
            <a:ext cx="548640" cy="612362"/>
          </a:xfrm>
          <a:prstGeom prst="rect">
            <a:avLst/>
          </a:prstGeom>
        </p:spPr>
      </p:pic>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752460" y="1480991"/>
            <a:ext cx="4155149" cy="4695972"/>
          </a:xfrm>
        </p:spPr>
        <p:txBody>
          <a:bodyPr>
            <a:normAutofit/>
          </a:bodyPr>
          <a:lstStyle>
            <a:lvl1pPr marL="0" indent="0">
              <a:buNone/>
              <a:defRPr sz="1400"/>
            </a:lvl1pPr>
          </a:lstStyle>
          <a:p>
            <a:pPr lvl="0"/>
            <a:r>
              <a:rPr lang="nb-NO"/>
              <a:t>Klikk for å redigere tekststiler i malen</a:t>
            </a:r>
          </a:p>
        </p:txBody>
      </p:sp>
      <p:sp>
        <p:nvSpPr>
          <p:cNvPr id="12" name="Title 1">
            <a:extLst>
              <a:ext uri="{FF2B5EF4-FFF2-40B4-BE49-F238E27FC236}">
                <a16:creationId xmlns:a16="http://schemas.microsoft.com/office/drawing/2014/main" id="{D054E4EC-00C2-4E18-90E6-EF2CA9475D8F}"/>
              </a:ext>
            </a:extLst>
          </p:cNvPr>
          <p:cNvSpPr>
            <a:spLocks noGrp="1"/>
          </p:cNvSpPr>
          <p:nvPr>
            <p:ph type="title"/>
          </p:nvPr>
        </p:nvSpPr>
        <p:spPr>
          <a:xfrm>
            <a:off x="752459" y="288398"/>
            <a:ext cx="3326055"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370480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3" name="Plassholder for bilde 9">
            <a:extLst>
              <a:ext uri="{FF2B5EF4-FFF2-40B4-BE49-F238E27FC236}">
                <a16:creationId xmlns:a16="http://schemas.microsoft.com/office/drawing/2014/main" id="{5ACCAEB8-6144-42EB-BBDC-F55020068F26}"/>
              </a:ext>
            </a:extLst>
          </p:cNvPr>
          <p:cNvSpPr>
            <a:spLocks noGrp="1"/>
          </p:cNvSpPr>
          <p:nvPr>
            <p:ph type="pic" sz="quarter" idx="13"/>
          </p:nvPr>
        </p:nvSpPr>
        <p:spPr>
          <a:xfrm>
            <a:off x="2" y="0"/>
            <a:ext cx="5280660" cy="6858000"/>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5" name="Date Placeholder 4"/>
          <p:cNvSpPr>
            <a:spLocks noGrp="1"/>
          </p:cNvSpPr>
          <p:nvPr>
            <p:ph type="dt" sz="half" idx="10"/>
          </p:nvPr>
        </p:nvSpPr>
        <p:spPr/>
        <p:txBody>
          <a:bodyPr/>
          <a:lstStyle/>
          <a:p>
            <a:fld id="{6A1A0E74-B8A8-4360-A367-9FF538085BF2}" type="datetimeFigureOut">
              <a:rPr lang="nb-NO" smtClean="0"/>
              <a:t>20.06.2024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457444-737A-4256-A71F-2C8225BFF095}" type="slidenum">
              <a:rPr lang="nb-NO" smtClean="0"/>
              <a:t>‹#›</a:t>
            </a:fld>
            <a:endParaRPr lang="nb-NO"/>
          </a:p>
        </p:txBody>
      </p:sp>
      <p:sp>
        <p:nvSpPr>
          <p:cNvPr id="15" name="Plassholder for tekst 14">
            <a:extLst>
              <a:ext uri="{FF2B5EF4-FFF2-40B4-BE49-F238E27FC236}">
                <a16:creationId xmlns:a16="http://schemas.microsoft.com/office/drawing/2014/main" id="{110E2EE2-CC4E-47F3-AABC-347A7D985C8A}"/>
              </a:ext>
            </a:extLst>
          </p:cNvPr>
          <p:cNvSpPr>
            <a:spLocks noGrp="1"/>
          </p:cNvSpPr>
          <p:nvPr>
            <p:ph type="body" sz="quarter" idx="14"/>
          </p:nvPr>
        </p:nvSpPr>
        <p:spPr>
          <a:xfrm>
            <a:off x="6144768" y="1480991"/>
            <a:ext cx="5294773" cy="4695972"/>
          </a:xfrm>
        </p:spPr>
        <p:txBody>
          <a:bodyPr>
            <a:normAutofit/>
          </a:bodyPr>
          <a:lstStyle>
            <a:lvl1pPr marL="0" indent="0">
              <a:buNone/>
              <a:defRPr sz="1400"/>
            </a:lvl1pPr>
          </a:lstStyle>
          <a:p>
            <a:pPr lvl="0"/>
            <a:r>
              <a:rPr lang="nb-NO"/>
              <a:t>Klikk for å redigere tekststiler i malen</a:t>
            </a:r>
          </a:p>
        </p:txBody>
      </p:sp>
      <p:sp>
        <p:nvSpPr>
          <p:cNvPr id="10" name="Title 1">
            <a:extLst>
              <a:ext uri="{FF2B5EF4-FFF2-40B4-BE49-F238E27FC236}">
                <a16:creationId xmlns:a16="http://schemas.microsoft.com/office/drawing/2014/main" id="{51F5788C-2F9F-421F-A3B1-5E4BD0F8017D}"/>
              </a:ext>
            </a:extLst>
          </p:cNvPr>
          <p:cNvSpPr>
            <a:spLocks noGrp="1"/>
          </p:cNvSpPr>
          <p:nvPr>
            <p:ph type="title"/>
          </p:nvPr>
        </p:nvSpPr>
        <p:spPr>
          <a:xfrm>
            <a:off x="6144768" y="288398"/>
            <a:ext cx="4334653"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24766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bilde og tek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A0E74-B8A8-4360-A367-9FF538085BF2}" type="datetimeFigureOut">
              <a:rPr lang="nb-NO" smtClean="0"/>
              <a:t>20.06.2024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6457444-737A-4256-A71F-2C8225BFF095}" type="slidenum">
              <a:rPr lang="nb-NO" smtClean="0"/>
              <a:t>‹#›</a:t>
            </a:fld>
            <a:endParaRPr lang="nb-NO"/>
          </a:p>
        </p:txBody>
      </p:sp>
      <p:sp>
        <p:nvSpPr>
          <p:cNvPr id="6" name="Plassholder for bilde 9">
            <a:extLst>
              <a:ext uri="{FF2B5EF4-FFF2-40B4-BE49-F238E27FC236}">
                <a16:creationId xmlns:a16="http://schemas.microsoft.com/office/drawing/2014/main" id="{E4C9F498-6F44-4CA2-AF18-37B16BED12C0}"/>
              </a:ext>
            </a:extLst>
          </p:cNvPr>
          <p:cNvSpPr>
            <a:spLocks noGrp="1" noChangeAspect="1"/>
          </p:cNvSpPr>
          <p:nvPr>
            <p:ph type="pic" sz="quarter" idx="13"/>
          </p:nvPr>
        </p:nvSpPr>
        <p:spPr>
          <a:xfrm>
            <a:off x="720082" y="1847023"/>
            <a:ext cx="6248810" cy="3514958"/>
          </a:xfrm>
          <a:solidFill>
            <a:schemeClr val="bg1">
              <a:lumMod val="50000"/>
            </a:schemeClr>
          </a:solidFill>
        </p:spPr>
        <p:txBody>
          <a:bodyPr tIns="360000">
            <a:normAutofit/>
          </a:bodyPr>
          <a:lstStyle>
            <a:lvl1pPr marL="0" indent="0" algn="ctr">
              <a:buNone/>
              <a:defRPr sz="1400"/>
            </a:lvl1pPr>
          </a:lstStyle>
          <a:p>
            <a:r>
              <a:rPr lang="nb-NO"/>
              <a:t>Klikk på ikonet for å legge til et bilde</a:t>
            </a:r>
          </a:p>
        </p:txBody>
      </p:sp>
      <p:sp>
        <p:nvSpPr>
          <p:cNvPr id="8" name="Plassholder for tekst 14">
            <a:extLst>
              <a:ext uri="{FF2B5EF4-FFF2-40B4-BE49-F238E27FC236}">
                <a16:creationId xmlns:a16="http://schemas.microsoft.com/office/drawing/2014/main" id="{0F42FF05-9A5C-42EA-96C3-47171AE49D66}"/>
              </a:ext>
            </a:extLst>
          </p:cNvPr>
          <p:cNvSpPr>
            <a:spLocks noGrp="1"/>
          </p:cNvSpPr>
          <p:nvPr>
            <p:ph type="body" sz="quarter" idx="14"/>
          </p:nvPr>
        </p:nvSpPr>
        <p:spPr>
          <a:xfrm>
            <a:off x="7536943" y="1847032"/>
            <a:ext cx="3902599" cy="4329930"/>
          </a:xfrm>
        </p:spPr>
        <p:txBody>
          <a:bodyPr>
            <a:normAutofit/>
          </a:bodyPr>
          <a:lstStyle>
            <a:lvl1pPr marL="0" indent="0">
              <a:buNone/>
              <a:defRPr sz="1400"/>
            </a:lvl1pPr>
          </a:lstStyle>
          <a:p>
            <a:pPr lvl="0"/>
            <a:r>
              <a:rPr lang="nb-NO"/>
              <a:t>Klikk for å redigere tekststiler i malen</a:t>
            </a:r>
          </a:p>
        </p:txBody>
      </p:sp>
      <p:sp>
        <p:nvSpPr>
          <p:cNvPr id="10" name="Title 1">
            <a:extLst>
              <a:ext uri="{FF2B5EF4-FFF2-40B4-BE49-F238E27FC236}">
                <a16:creationId xmlns:a16="http://schemas.microsoft.com/office/drawing/2014/main" id="{DADD6478-91A1-4964-ACA2-E26D9F4BD632}"/>
              </a:ext>
            </a:extLst>
          </p:cNvPr>
          <p:cNvSpPr>
            <a:spLocks noGrp="1"/>
          </p:cNvSpPr>
          <p:nvPr>
            <p:ph type="title"/>
          </p:nvPr>
        </p:nvSpPr>
        <p:spPr>
          <a:xfrm>
            <a:off x="7536943" y="681038"/>
            <a:ext cx="3902598" cy="830997"/>
          </a:xfrm>
        </p:spPr>
        <p:txBody>
          <a:bodyPr anchor="b" anchorCtr="0">
            <a:normAutofit/>
          </a:bodyPr>
          <a:lstStyle>
            <a:lvl1pPr>
              <a:spcAft>
                <a:spcPts val="0"/>
              </a:spcAft>
              <a:defRPr sz="2000" cap="none" baseline="0"/>
            </a:lvl1pPr>
          </a:lstStyle>
          <a:p>
            <a:r>
              <a:rPr lang="nb-NO"/>
              <a:t>Klikk for å redigere tittelstil</a:t>
            </a:r>
            <a:endParaRPr lang="en-US"/>
          </a:p>
        </p:txBody>
      </p:sp>
    </p:spTree>
    <p:extLst>
      <p:ext uri="{BB962C8B-B14F-4D97-AF65-F5344CB8AC3E}">
        <p14:creationId xmlns:p14="http://schemas.microsoft.com/office/powerpoint/2010/main" val="116214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 tekst">
    <p:spTree>
      <p:nvGrpSpPr>
        <p:cNvPr id="1" name=""/>
        <p:cNvGrpSpPr/>
        <p:nvPr/>
      </p:nvGrpSpPr>
      <p:grpSpPr>
        <a:xfrm>
          <a:off x="0" y="0"/>
          <a:ext cx="0" cy="0"/>
          <a:chOff x="0" y="0"/>
          <a:chExt cx="0" cy="0"/>
        </a:xfrm>
      </p:grpSpPr>
      <p:sp>
        <p:nvSpPr>
          <p:cNvPr id="12" name="Plassholder for tekst 7">
            <a:extLst>
              <a:ext uri="{FF2B5EF4-FFF2-40B4-BE49-F238E27FC236}">
                <a16:creationId xmlns:a16="http://schemas.microsoft.com/office/drawing/2014/main" id="{E63E4E42-00DC-4CD8-8D2A-A2ED1C35DDD0}"/>
              </a:ext>
            </a:extLst>
          </p:cNvPr>
          <p:cNvSpPr>
            <a:spLocks noGrp="1"/>
          </p:cNvSpPr>
          <p:nvPr>
            <p:ph type="body" sz="quarter" idx="15"/>
          </p:nvPr>
        </p:nvSpPr>
        <p:spPr>
          <a:xfrm>
            <a:off x="1479550" y="2438271"/>
            <a:ext cx="8999871" cy="3738692"/>
          </a:xfrm>
        </p:spPr>
        <p:txBody>
          <a:bodyPr anchor="t" anchorCtr="0">
            <a:normAutofit/>
          </a:bodyPr>
          <a:lstStyle>
            <a:lvl1pPr marL="0" indent="0">
              <a:buNone/>
              <a:defRPr sz="1800"/>
            </a:lvl1pPr>
          </a:lstStyle>
          <a:p>
            <a:pPr lvl="0"/>
            <a:r>
              <a:rPr lang="nb-NO"/>
              <a:t>Klikk for å redigere tekststiler i malen</a:t>
            </a:r>
          </a:p>
        </p:txBody>
      </p:sp>
      <p:sp>
        <p:nvSpPr>
          <p:cNvPr id="3" name="Date Placeholder 2"/>
          <p:cNvSpPr>
            <a:spLocks noGrp="1"/>
          </p:cNvSpPr>
          <p:nvPr>
            <p:ph type="dt" sz="half" idx="10"/>
          </p:nvPr>
        </p:nvSpPr>
        <p:spPr/>
        <p:txBody>
          <a:bodyPr/>
          <a:lstStyle/>
          <a:p>
            <a:fld id="{6A1A0E74-B8A8-4360-A367-9FF538085BF2}" type="datetimeFigureOut">
              <a:rPr lang="nb-NO" smtClean="0"/>
              <a:t>20.06.2024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6457444-737A-4256-A71F-2C8225BFF095}" type="slidenum">
              <a:rPr lang="nb-NO" smtClean="0"/>
              <a:t>‹#›</a:t>
            </a:fld>
            <a:endParaRPr lang="nb-NO"/>
          </a:p>
        </p:txBody>
      </p:sp>
      <p:sp>
        <p:nvSpPr>
          <p:cNvPr id="8" name="Plassholder for tekst 7">
            <a:extLst>
              <a:ext uri="{FF2B5EF4-FFF2-40B4-BE49-F238E27FC236}">
                <a16:creationId xmlns:a16="http://schemas.microsoft.com/office/drawing/2014/main" id="{4FBCB943-AE00-4825-843E-FE156C6BDC30}"/>
              </a:ext>
            </a:extLst>
          </p:cNvPr>
          <p:cNvSpPr>
            <a:spLocks noGrp="1"/>
          </p:cNvSpPr>
          <p:nvPr>
            <p:ph type="body" sz="quarter" idx="13"/>
          </p:nvPr>
        </p:nvSpPr>
        <p:spPr>
          <a:xfrm>
            <a:off x="1479550" y="1212534"/>
            <a:ext cx="8999871" cy="984885"/>
          </a:xfrm>
        </p:spPr>
        <p:txBody>
          <a:bodyPr anchor="b" anchorCtr="0">
            <a:normAutofit/>
          </a:bodyPr>
          <a:lstStyle>
            <a:lvl1pPr marL="0" indent="0">
              <a:buNone/>
              <a:defRPr sz="3200"/>
            </a:lvl1pPr>
          </a:lstStyle>
          <a:p>
            <a:pPr lvl="0"/>
            <a:r>
              <a:rPr lang="nb-NO"/>
              <a:t>Klikk for å redigere tekststiler i malen</a:t>
            </a:r>
          </a:p>
        </p:txBody>
      </p:sp>
      <p:pic>
        <p:nvPicPr>
          <p:cNvPr id="9" name="Picture 3" descr="Hovedlogo_liggende.pdf">
            <a:extLst>
              <a:ext uri="{FF2B5EF4-FFF2-40B4-BE49-F238E27FC236}">
                <a16:creationId xmlns:a16="http://schemas.microsoft.com/office/drawing/2014/main" id="{53912F0C-7C67-40A1-A7B9-A0E9EF540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088" y="393125"/>
            <a:ext cx="1423125" cy="554899"/>
          </a:xfrm>
          <a:prstGeom prst="rect">
            <a:avLst/>
          </a:prstGeom>
        </p:spPr>
      </p:pic>
    </p:spTree>
    <p:extLst>
      <p:ext uri="{BB962C8B-B14F-4D97-AF65-F5344CB8AC3E}">
        <p14:creationId xmlns:p14="http://schemas.microsoft.com/office/powerpoint/2010/main" val="1725870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3693" y="326129"/>
            <a:ext cx="9601200" cy="1107996"/>
          </a:xfrm>
          <a:prstGeom prst="rect">
            <a:avLst/>
          </a:prstGeom>
        </p:spPr>
        <p:txBody>
          <a:bodyPr vert="horz" lIns="0" tIns="0" rIns="0" bIns="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753693" y="2115183"/>
            <a:ext cx="10685848" cy="395310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52459" y="6446580"/>
            <a:ext cx="1920240" cy="184666"/>
          </a:xfrm>
          <a:prstGeom prst="rect">
            <a:avLst/>
          </a:prstGeom>
        </p:spPr>
        <p:txBody>
          <a:bodyPr vert="horz" lIns="0" tIns="0" rIns="0" bIns="0" rtlCol="0" anchor="ctr">
            <a:spAutoFit/>
          </a:bodyPr>
          <a:lstStyle>
            <a:lvl1pPr algn="l">
              <a:lnSpc>
                <a:spcPct val="100000"/>
              </a:lnSpc>
              <a:spcBef>
                <a:spcPts val="0"/>
              </a:spcBef>
              <a:defRPr sz="1200">
                <a:solidFill>
                  <a:schemeClr val="tx1"/>
                </a:solidFill>
              </a:defRPr>
            </a:lvl1pPr>
          </a:lstStyle>
          <a:p>
            <a:fld id="{6A1A0E74-B8A8-4360-A367-9FF538085BF2}" type="datetimeFigureOut">
              <a:rPr lang="nb-NO" smtClean="0"/>
              <a:pPr/>
              <a:t>20.06.2024</a:t>
            </a:fld>
            <a:endParaRPr lang="nb-NO"/>
          </a:p>
        </p:txBody>
      </p:sp>
      <p:sp>
        <p:nvSpPr>
          <p:cNvPr id="5" name="Footer Placeholder 4"/>
          <p:cNvSpPr>
            <a:spLocks noGrp="1"/>
          </p:cNvSpPr>
          <p:nvPr>
            <p:ph type="ftr" sz="quarter" idx="3"/>
          </p:nvPr>
        </p:nvSpPr>
        <p:spPr>
          <a:xfrm>
            <a:off x="3215640" y="6446580"/>
            <a:ext cx="5760720" cy="184666"/>
          </a:xfrm>
          <a:prstGeom prst="rect">
            <a:avLst/>
          </a:prstGeom>
        </p:spPr>
        <p:txBody>
          <a:bodyPr vert="horz" lIns="0" tIns="0" rIns="0" bIns="0" rtlCol="0" anchor="ctr">
            <a:spAutoFit/>
          </a:bodyPr>
          <a:lstStyle>
            <a:lvl1pPr algn="ctr">
              <a:lnSpc>
                <a:spcPct val="100000"/>
              </a:lnSpc>
              <a:spcBef>
                <a:spcPts val="0"/>
              </a:spcBef>
              <a:defRPr sz="1200">
                <a:solidFill>
                  <a:schemeClr val="tx1"/>
                </a:solidFill>
              </a:defRPr>
            </a:lvl1pPr>
          </a:lstStyle>
          <a:p>
            <a:endParaRPr lang="nb-NO"/>
          </a:p>
        </p:txBody>
      </p:sp>
      <p:sp>
        <p:nvSpPr>
          <p:cNvPr id="6" name="Slide Number Placeholder 5"/>
          <p:cNvSpPr>
            <a:spLocks noGrp="1"/>
          </p:cNvSpPr>
          <p:nvPr>
            <p:ph type="sldNum" sz="quarter" idx="4"/>
          </p:nvPr>
        </p:nvSpPr>
        <p:spPr>
          <a:xfrm>
            <a:off x="10479421" y="6446580"/>
            <a:ext cx="960120" cy="184666"/>
          </a:xfrm>
          <a:prstGeom prst="rect">
            <a:avLst/>
          </a:prstGeom>
        </p:spPr>
        <p:txBody>
          <a:bodyPr vert="horz" wrap="square" lIns="0" tIns="0" rIns="0" bIns="0" rtlCol="0" anchor="ctr">
            <a:spAutoFit/>
          </a:bodyPr>
          <a:lstStyle>
            <a:lvl1pPr algn="r">
              <a:lnSpc>
                <a:spcPct val="100000"/>
              </a:lnSpc>
              <a:spcBef>
                <a:spcPts val="0"/>
              </a:spcBef>
              <a:defRPr sz="1200">
                <a:solidFill>
                  <a:schemeClr val="tx1"/>
                </a:solidFill>
              </a:defRPr>
            </a:lvl1pPr>
          </a:lstStyle>
          <a:p>
            <a:fld id="{36457444-737A-4256-A71F-2C8225BFF095}" type="slidenum">
              <a:rPr lang="nb-NO" smtClean="0"/>
              <a:pPr/>
              <a:t>‹#›</a:t>
            </a:fld>
            <a:endParaRPr lang="nb-NO"/>
          </a:p>
        </p:txBody>
      </p:sp>
      <p:pic>
        <p:nvPicPr>
          <p:cNvPr id="10" name="logo_gul">
            <a:extLst>
              <a:ext uri="{FF2B5EF4-FFF2-40B4-BE49-F238E27FC236}">
                <a16:creationId xmlns:a16="http://schemas.microsoft.com/office/drawing/2014/main" id="{568E141C-BC32-4EA7-B2A0-38340A669A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11" name="logo_beige" descr="Et bilde som inneholder verktøy, skrunøkkel&#10;&#10;Beskrivelse som er generert med høy visshet" hidden="1">
            <a:extLst>
              <a:ext uri="{FF2B5EF4-FFF2-40B4-BE49-F238E27FC236}">
                <a16:creationId xmlns:a16="http://schemas.microsoft.com/office/drawing/2014/main" id="{413738F4-4345-4546-B6AE-0A137D4FB7E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pic>
        <p:nvPicPr>
          <p:cNvPr id="9" name="logo_bla" descr="Et bilde som inneholder objekt&#10;&#10;Beskrivelse som er generert med høy visshet" hidden="1">
            <a:extLst>
              <a:ext uri="{FF2B5EF4-FFF2-40B4-BE49-F238E27FC236}">
                <a16:creationId xmlns:a16="http://schemas.microsoft.com/office/drawing/2014/main" id="{F439C0E1-1A3C-408E-87BE-8917EC3398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23270" y="396050"/>
            <a:ext cx="548640" cy="612362"/>
          </a:xfrm>
          <a:prstGeom prst="rect">
            <a:avLst/>
          </a:prstGeom>
        </p:spPr>
      </p:pic>
    </p:spTree>
    <p:extLst>
      <p:ext uri="{BB962C8B-B14F-4D97-AF65-F5344CB8AC3E}">
        <p14:creationId xmlns:p14="http://schemas.microsoft.com/office/powerpoint/2010/main" val="257484825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72" r:id="rId6"/>
    <p:sldLayoutId id="2147483673" r:id="rId7"/>
    <p:sldLayoutId id="2147483674" r:id="rId8"/>
    <p:sldLayoutId id="2147483676" r:id="rId9"/>
    <p:sldLayoutId id="2147483666" r:id="rId10"/>
    <p:sldLayoutId id="2147483667" r:id="rId11"/>
    <p:sldLayoutId id="2147483677" r:id="rId12"/>
  </p:sldLayoutIdLst>
  <p:txStyles>
    <p:titleStyle>
      <a:lvl1pPr algn="l" defTabSz="914400" rtl="0" eaLnBrk="1" latinLnBrk="0" hangingPunct="1">
        <a:lnSpc>
          <a:spcPct val="90000"/>
        </a:lnSpc>
        <a:spcBef>
          <a:spcPts val="0"/>
        </a:spcBef>
        <a:buNone/>
        <a:defRPr sz="3600" b="1" kern="1200" cap="none" baseline="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autopass.no/siteassets/filer-og-vedlegg/03.-veileder-bompengeprosjekter/veileder-bompengeprosjekter-1.9---desember-2023.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autopass.no/siteassets/filer-og-vedlegg/03.-veileder-bompengeprosjekter/veileder-bompengeprosjekter-1.9---desember-2023.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1.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6.jpeg"/><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customXml" Target="../ink/ink5.xml"/><Relationship Id="rId17" Type="http://schemas.openxmlformats.org/officeDocument/2006/relationships/image" Target="../media/image13.png"/><Relationship Id="rId25"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3.xml"/><Relationship Id="rId6" Type="http://schemas.openxmlformats.org/officeDocument/2006/relationships/customXml" Target="../ink/ink2.xml"/><Relationship Id="rId11" Type="http://schemas.openxmlformats.org/officeDocument/2006/relationships/image" Target="../media/image10.png"/><Relationship Id="rId24" Type="http://schemas.openxmlformats.org/officeDocument/2006/relationships/customXml" Target="../ink/ink11.xml"/><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6.png"/><Relationship Id="rId10" Type="http://schemas.openxmlformats.org/officeDocument/2006/relationships/customXml" Target="../ink/ink4.xml"/><Relationship Id="rId19" Type="http://schemas.openxmlformats.org/officeDocument/2006/relationships/image" Target="../media/image14.png"/><Relationship Id="rId4" Type="http://schemas.openxmlformats.org/officeDocument/2006/relationships/customXml" Target="../ink/ink1.xml"/><Relationship Id="rId9" Type="http://schemas.openxmlformats.org/officeDocument/2006/relationships/image" Target="../media/image9.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opengov.360online.com/Meetings/TRONDELAG/Meetings/Details/1910743?agendaItemId=214407"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opengov.360online.com/Meetings/STFKHIST/File/Details/2195173.PDF?fileName=vedlegg%201%20%20Utfordringsnotat%20KVU%20Orkdalsregionen.pdf&amp;fileSize=2490779"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opengov.360online.com/Meetings/TRONDELAG/Meetings/Details/204418?agendaItemId=201306" TargetMode="External"/><Relationship Id="rId5" Type="http://schemas.openxmlformats.org/officeDocument/2006/relationships/hyperlink" Target="https://opengov.360online.com/Meetings/STFKHIST/Meetings/Details/2015082?agendaItemId=230067"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opengov.360online.com/Meetings/TRONDELAG/Meetings/Details/864930?agendaItemId=207580" TargetMode="External"/><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opengov.360online.com/Meetings/TRONDELAG/Meetings/Details/1910743?agendaItemId=214407" TargetMode="External"/><Relationship Id="rId4" Type="http://schemas.openxmlformats.org/officeDocument/2006/relationships/hyperlink" Target="https://opengov.360online.com/Meetings/TRONDELAG/Meetings/Details/1213157?agendaItemId=21001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5CAFB2-6E0D-49A8-99F0-04FF78C5A870}"/>
              </a:ext>
            </a:extLst>
          </p:cNvPr>
          <p:cNvSpPr>
            <a:spLocks noGrp="1"/>
          </p:cNvSpPr>
          <p:nvPr>
            <p:ph type="ctrTitle"/>
          </p:nvPr>
        </p:nvSpPr>
        <p:spPr/>
        <p:txBody>
          <a:bodyPr/>
          <a:lstStyle/>
          <a:p>
            <a:r>
              <a:rPr lang="nb-NO"/>
              <a:t>Orkdalspakken</a:t>
            </a:r>
          </a:p>
        </p:txBody>
      </p:sp>
      <p:sp>
        <p:nvSpPr>
          <p:cNvPr id="3" name="Undertittel 2">
            <a:extLst>
              <a:ext uri="{FF2B5EF4-FFF2-40B4-BE49-F238E27FC236}">
                <a16:creationId xmlns:a16="http://schemas.microsoft.com/office/drawing/2014/main" id="{C66E8297-8E85-4F43-B346-0DEF68D0D91B}"/>
              </a:ext>
            </a:extLst>
          </p:cNvPr>
          <p:cNvSpPr>
            <a:spLocks noGrp="1"/>
          </p:cNvSpPr>
          <p:nvPr>
            <p:ph type="subTitle" idx="1"/>
          </p:nvPr>
        </p:nvSpPr>
        <p:spPr/>
        <p:txBody>
          <a:bodyPr vert="horz" lIns="0" tIns="0" rIns="0" bIns="0" rtlCol="0" anchor="t">
            <a:normAutofit fontScale="25000" lnSpcReduction="20000"/>
          </a:bodyPr>
          <a:lstStyle/>
          <a:p>
            <a:r>
              <a:rPr lang="nb-NO" sz="14400" dirty="0"/>
              <a:t>Historikk og prosess for forprosjektet</a:t>
            </a:r>
          </a:p>
          <a:p>
            <a:r>
              <a:rPr lang="nb-NO" sz="14400" dirty="0"/>
              <a:t>og vegen videre</a:t>
            </a:r>
            <a:r>
              <a:rPr lang="nb-NO" sz="7400" dirty="0"/>
              <a:t>.</a:t>
            </a:r>
          </a:p>
          <a:p>
            <a:endParaRPr lang="nb-NO" dirty="0"/>
          </a:p>
          <a:p>
            <a:endParaRPr lang="nb-NO" dirty="0"/>
          </a:p>
          <a:p>
            <a:endParaRPr lang="nb-NO" sz="4400" dirty="0"/>
          </a:p>
          <a:p>
            <a:endParaRPr lang="nb-NO" sz="4400" dirty="0"/>
          </a:p>
          <a:p>
            <a:endParaRPr lang="nb-NO" sz="4400" dirty="0"/>
          </a:p>
          <a:p>
            <a:endParaRPr lang="nb-NO" dirty="0">
              <a:ea typeface="Verdana"/>
            </a:endParaRPr>
          </a:p>
          <a:p>
            <a:endParaRPr lang="nb-NO" dirty="0">
              <a:ea typeface="Verdana"/>
            </a:endParaRPr>
          </a:p>
          <a:p>
            <a:r>
              <a:rPr lang="nb-NO" dirty="0">
                <a:ea typeface="Verdana"/>
              </a:rPr>
              <a:t>              </a:t>
            </a:r>
          </a:p>
        </p:txBody>
      </p:sp>
    </p:spTree>
    <p:extLst>
      <p:ext uri="{BB962C8B-B14F-4D97-AF65-F5344CB8AC3E}">
        <p14:creationId xmlns:p14="http://schemas.microsoft.com/office/powerpoint/2010/main" val="281890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CB9A923D-3AB3-74E9-1468-E8D02729AFDE}"/>
              </a:ext>
            </a:extLst>
          </p:cNvPr>
          <p:cNvPicPr>
            <a:picLocks noGrp="1" noChangeAspect="1"/>
          </p:cNvPicPr>
          <p:nvPr>
            <p:ph idx="1"/>
          </p:nvPr>
        </p:nvPicPr>
        <p:blipFill>
          <a:blip r:embed="rId3"/>
          <a:stretch>
            <a:fillRect/>
          </a:stretch>
        </p:blipFill>
        <p:spPr>
          <a:xfrm>
            <a:off x="0" y="1647825"/>
            <a:ext cx="8382000" cy="9530934"/>
          </a:xfrm>
        </p:spPr>
      </p:pic>
      <p:sp>
        <p:nvSpPr>
          <p:cNvPr id="3" name="Tittel 2">
            <a:extLst>
              <a:ext uri="{FF2B5EF4-FFF2-40B4-BE49-F238E27FC236}">
                <a16:creationId xmlns:a16="http://schemas.microsoft.com/office/drawing/2014/main" id="{CEDC1FB7-FA7B-06FD-5D21-E0271F14164F}"/>
              </a:ext>
            </a:extLst>
          </p:cNvPr>
          <p:cNvSpPr>
            <a:spLocks noGrp="1"/>
          </p:cNvSpPr>
          <p:nvPr>
            <p:ph type="title"/>
          </p:nvPr>
        </p:nvSpPr>
        <p:spPr/>
        <p:txBody>
          <a:bodyPr/>
          <a:lstStyle/>
          <a:p>
            <a:r>
              <a:rPr lang="nb-NO"/>
              <a:t>Bompengeprosessen framover for det som blir hovedprosjektet.</a:t>
            </a:r>
          </a:p>
        </p:txBody>
      </p:sp>
      <p:sp>
        <p:nvSpPr>
          <p:cNvPr id="5" name="TekstSylinder 4">
            <a:extLst>
              <a:ext uri="{FF2B5EF4-FFF2-40B4-BE49-F238E27FC236}">
                <a16:creationId xmlns:a16="http://schemas.microsoft.com/office/drawing/2014/main" id="{DA8E73B8-A3A7-FF52-9920-9A3C79BCE726}"/>
              </a:ext>
            </a:extLst>
          </p:cNvPr>
          <p:cNvSpPr txBox="1"/>
          <p:nvPr/>
        </p:nvSpPr>
        <p:spPr>
          <a:xfrm>
            <a:off x="8307372" y="6488668"/>
            <a:ext cx="6094428" cy="369332"/>
          </a:xfrm>
          <a:prstGeom prst="rect">
            <a:avLst/>
          </a:prstGeom>
          <a:noFill/>
        </p:spPr>
        <p:txBody>
          <a:bodyPr wrap="square">
            <a:spAutoFit/>
          </a:bodyPr>
          <a:lstStyle/>
          <a:p>
            <a:r>
              <a:rPr lang="nb-NO">
                <a:hlinkClick r:id="rId4"/>
              </a:rPr>
              <a:t>Lenke til bompengeveilederen</a:t>
            </a:r>
            <a:endParaRPr lang="nb-NO"/>
          </a:p>
        </p:txBody>
      </p:sp>
      <p:pic>
        <p:nvPicPr>
          <p:cNvPr id="8" name="Plassholder for innhold 6">
            <a:extLst>
              <a:ext uri="{FF2B5EF4-FFF2-40B4-BE49-F238E27FC236}">
                <a16:creationId xmlns:a16="http://schemas.microsoft.com/office/drawing/2014/main" id="{3FF5BDDA-9CAB-7053-64E1-FA4B56D985A5}"/>
              </a:ext>
            </a:extLst>
          </p:cNvPr>
          <p:cNvPicPr>
            <a:picLocks noChangeAspect="1"/>
          </p:cNvPicPr>
          <p:nvPr/>
        </p:nvPicPr>
        <p:blipFill>
          <a:blip r:embed="rId3"/>
          <a:stretch>
            <a:fillRect/>
          </a:stretch>
        </p:blipFill>
        <p:spPr>
          <a:xfrm>
            <a:off x="8274824" y="1647825"/>
            <a:ext cx="3917176" cy="4454109"/>
          </a:xfrm>
          <a:prstGeom prst="rect">
            <a:avLst/>
          </a:prstGeom>
        </p:spPr>
      </p:pic>
      <p:sp>
        <p:nvSpPr>
          <p:cNvPr id="9" name="Rektangel 8">
            <a:extLst>
              <a:ext uri="{FF2B5EF4-FFF2-40B4-BE49-F238E27FC236}">
                <a16:creationId xmlns:a16="http://schemas.microsoft.com/office/drawing/2014/main" id="{0300C114-766B-F7CE-ECD6-B6549F7B2392}"/>
              </a:ext>
            </a:extLst>
          </p:cNvPr>
          <p:cNvSpPr/>
          <p:nvPr/>
        </p:nvSpPr>
        <p:spPr>
          <a:xfrm>
            <a:off x="8382000" y="1647825"/>
            <a:ext cx="3810000" cy="24193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2000B635-DD34-873A-08A7-AEE2227AC4D7}"/>
              </a:ext>
            </a:extLst>
          </p:cNvPr>
          <p:cNvSpPr/>
          <p:nvPr/>
        </p:nvSpPr>
        <p:spPr>
          <a:xfrm>
            <a:off x="3038476" y="2457450"/>
            <a:ext cx="1657350" cy="628650"/>
          </a:xfrm>
          <a:prstGeom prst="rect">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avrundede hjørner 11">
            <a:extLst>
              <a:ext uri="{FF2B5EF4-FFF2-40B4-BE49-F238E27FC236}">
                <a16:creationId xmlns:a16="http://schemas.microsoft.com/office/drawing/2014/main" id="{85C9B8F1-162A-BD18-F09D-A118318472B6}"/>
              </a:ext>
            </a:extLst>
          </p:cNvPr>
          <p:cNvSpPr/>
          <p:nvPr/>
        </p:nvSpPr>
        <p:spPr>
          <a:xfrm>
            <a:off x="1233111" y="3102284"/>
            <a:ext cx="7074261" cy="5527366"/>
          </a:xfrm>
          <a:prstGeom prst="roundRect">
            <a:avLst/>
          </a:prstGeom>
          <a:solidFill>
            <a:schemeClr val="bg1">
              <a:alpha val="20000"/>
            </a:schemeClr>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12">
            <a:extLst>
              <a:ext uri="{FF2B5EF4-FFF2-40B4-BE49-F238E27FC236}">
                <a16:creationId xmlns:a16="http://schemas.microsoft.com/office/drawing/2014/main" id="{88F4DE1B-4D4E-027C-A03C-17D84DC11F7E}"/>
              </a:ext>
            </a:extLst>
          </p:cNvPr>
          <p:cNvSpPr txBox="1"/>
          <p:nvPr/>
        </p:nvSpPr>
        <p:spPr>
          <a:xfrm>
            <a:off x="3804988" y="3210005"/>
            <a:ext cx="4828571" cy="1169551"/>
          </a:xfrm>
          <a:prstGeom prst="rect">
            <a:avLst/>
          </a:prstGeom>
          <a:solidFill>
            <a:schemeClr val="bg1">
              <a:alpha val="70000"/>
            </a:schemeClr>
          </a:solidFill>
          <a:ln w="12700">
            <a:solidFill>
              <a:srgbClr val="92D050"/>
            </a:solidFill>
          </a:ln>
        </p:spPr>
        <p:txBody>
          <a:bodyPr wrap="square" rtlCol="0">
            <a:spAutoFit/>
          </a:bodyPr>
          <a:lstStyle/>
          <a:p>
            <a:pPr marL="285750" indent="-285750">
              <a:buFontTx/>
              <a:buChar char="-"/>
            </a:pPr>
            <a:r>
              <a:rPr lang="nb-NO" sz="1400"/>
              <a:t>Reguleringsplanlegging av tiltakene. Omfanget av tiltak som skal utbedres vil avgjøre hvor mye tid som trengs her.</a:t>
            </a:r>
          </a:p>
          <a:p>
            <a:pPr marL="285750" indent="-285750">
              <a:buFontTx/>
              <a:buChar char="-"/>
            </a:pPr>
            <a:r>
              <a:rPr lang="nb-NO" sz="1400"/>
              <a:t>Kostnadene til denne delen av prosessen vil kunne tilbakeføres av bompenger</a:t>
            </a:r>
          </a:p>
        </p:txBody>
      </p:sp>
      <p:sp>
        <p:nvSpPr>
          <p:cNvPr id="14" name="TekstSylinder 13">
            <a:extLst>
              <a:ext uri="{FF2B5EF4-FFF2-40B4-BE49-F238E27FC236}">
                <a16:creationId xmlns:a16="http://schemas.microsoft.com/office/drawing/2014/main" id="{CDCD3872-2C31-349D-2715-E45DFA5444AE}"/>
              </a:ext>
            </a:extLst>
          </p:cNvPr>
          <p:cNvSpPr txBox="1"/>
          <p:nvPr/>
        </p:nvSpPr>
        <p:spPr>
          <a:xfrm>
            <a:off x="4770241" y="4683434"/>
            <a:ext cx="3253024" cy="307777"/>
          </a:xfrm>
          <a:prstGeom prst="rect">
            <a:avLst/>
          </a:prstGeom>
          <a:solidFill>
            <a:schemeClr val="bg1">
              <a:alpha val="60000"/>
            </a:schemeClr>
          </a:solidFill>
          <a:ln w="12700">
            <a:solidFill>
              <a:srgbClr val="92D050"/>
            </a:solidFill>
          </a:ln>
        </p:spPr>
        <p:txBody>
          <a:bodyPr wrap="square" rtlCol="0">
            <a:spAutoFit/>
          </a:bodyPr>
          <a:lstStyle/>
          <a:p>
            <a:pPr marL="285750" indent="-285750">
              <a:buFontTx/>
              <a:buChar char="-"/>
            </a:pPr>
            <a:r>
              <a:rPr lang="nb-NO" sz="1400"/>
              <a:t>Vedtak på reguleringsplan</a:t>
            </a:r>
          </a:p>
        </p:txBody>
      </p:sp>
      <p:sp>
        <p:nvSpPr>
          <p:cNvPr id="15" name="TekstSylinder 14">
            <a:extLst>
              <a:ext uri="{FF2B5EF4-FFF2-40B4-BE49-F238E27FC236}">
                <a16:creationId xmlns:a16="http://schemas.microsoft.com/office/drawing/2014/main" id="{6621CF0D-03E8-9366-0B38-36BAC80D5313}"/>
              </a:ext>
            </a:extLst>
          </p:cNvPr>
          <p:cNvSpPr txBox="1"/>
          <p:nvPr/>
        </p:nvSpPr>
        <p:spPr>
          <a:xfrm>
            <a:off x="4751191" y="2387054"/>
            <a:ext cx="4508681" cy="769441"/>
          </a:xfrm>
          <a:prstGeom prst="rect">
            <a:avLst/>
          </a:prstGeom>
          <a:solidFill>
            <a:schemeClr val="bg1">
              <a:alpha val="60000"/>
            </a:schemeClr>
          </a:solidFill>
          <a:ln w="19050">
            <a:solidFill>
              <a:srgbClr val="FFFF00"/>
            </a:solidFill>
          </a:ln>
        </p:spPr>
        <p:txBody>
          <a:bodyPr wrap="square" rtlCol="0">
            <a:spAutoFit/>
          </a:bodyPr>
          <a:lstStyle/>
          <a:p>
            <a:pPr marL="285750" indent="-285750">
              <a:buFontTx/>
              <a:buChar char="-"/>
            </a:pPr>
            <a:r>
              <a:rPr lang="nb-NO" sz="1100"/>
              <a:t>Vedtak på godkjenning av forprosjekt og igangsetting av hovedprosjekt. Definerer omfanget av hovedprosjektet.</a:t>
            </a:r>
          </a:p>
          <a:p>
            <a:pPr marL="285750" indent="-285750">
              <a:buFontTx/>
              <a:buChar char="-"/>
            </a:pPr>
            <a:r>
              <a:rPr lang="nb-NO" sz="1100"/>
              <a:t>Viktig at deltakerkommuner er enige og har likelydende vedtak.</a:t>
            </a:r>
          </a:p>
        </p:txBody>
      </p:sp>
      <p:sp>
        <p:nvSpPr>
          <p:cNvPr id="17" name="TekstSylinder 16">
            <a:extLst>
              <a:ext uri="{FF2B5EF4-FFF2-40B4-BE49-F238E27FC236}">
                <a16:creationId xmlns:a16="http://schemas.microsoft.com/office/drawing/2014/main" id="{76C7BB27-C7A9-C2C3-107B-ED597C1761FF}"/>
              </a:ext>
            </a:extLst>
          </p:cNvPr>
          <p:cNvSpPr txBox="1"/>
          <p:nvPr/>
        </p:nvSpPr>
        <p:spPr>
          <a:xfrm>
            <a:off x="3657601" y="5445128"/>
            <a:ext cx="4225636" cy="954107"/>
          </a:xfrm>
          <a:prstGeom prst="rect">
            <a:avLst/>
          </a:prstGeom>
          <a:solidFill>
            <a:schemeClr val="bg1">
              <a:alpha val="60000"/>
            </a:schemeClr>
          </a:solidFill>
          <a:ln w="12700">
            <a:solidFill>
              <a:srgbClr val="92D050"/>
            </a:solidFill>
          </a:ln>
        </p:spPr>
        <p:txBody>
          <a:bodyPr wrap="square" rtlCol="0">
            <a:spAutoFit/>
          </a:bodyPr>
          <a:lstStyle/>
          <a:p>
            <a:r>
              <a:rPr lang="nb-NO" sz="1400"/>
              <a:t>Lokale parter har gitt sine vedtak og godkjenninger</a:t>
            </a:r>
          </a:p>
          <a:p>
            <a:r>
              <a:rPr lang="nb-NO" sz="1400">
                <a:sym typeface="Wingdings" panose="05000000000000000000" pitchFamily="2" charset="2"/>
              </a:rPr>
              <a:t> Utforme bompengesøknad som skal overleveres og behandles i stortinget.</a:t>
            </a:r>
            <a:endParaRPr lang="nb-NO" sz="1400"/>
          </a:p>
        </p:txBody>
      </p:sp>
    </p:spTree>
    <p:extLst>
      <p:ext uri="{BB962C8B-B14F-4D97-AF65-F5344CB8AC3E}">
        <p14:creationId xmlns:p14="http://schemas.microsoft.com/office/powerpoint/2010/main" val="73223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alpha val="20000"/>
          </a:schemeClr>
        </a:solidFill>
        <a:effectLst/>
      </p:bgPr>
    </p:bg>
    <p:spTree>
      <p:nvGrpSpPr>
        <p:cNvPr id="1" name=""/>
        <p:cNvGrpSpPr/>
        <p:nvPr/>
      </p:nvGrpSpPr>
      <p:grpSpPr>
        <a:xfrm>
          <a:off x="0" y="0"/>
          <a:ext cx="0" cy="0"/>
          <a:chOff x="0" y="0"/>
          <a:chExt cx="0" cy="0"/>
        </a:xfrm>
      </p:grpSpPr>
      <p:pic>
        <p:nvPicPr>
          <p:cNvPr id="7" name="Plassholder for innhold 6">
            <a:extLst>
              <a:ext uri="{FF2B5EF4-FFF2-40B4-BE49-F238E27FC236}">
                <a16:creationId xmlns:a16="http://schemas.microsoft.com/office/drawing/2014/main" id="{CB9A923D-3AB3-74E9-1468-E8D02729AFDE}"/>
              </a:ext>
            </a:extLst>
          </p:cNvPr>
          <p:cNvPicPr>
            <a:picLocks noGrp="1" noChangeAspect="1"/>
          </p:cNvPicPr>
          <p:nvPr>
            <p:ph idx="1"/>
          </p:nvPr>
        </p:nvPicPr>
        <p:blipFill>
          <a:blip r:embed="rId3">
            <a:alphaModFix amt="20000"/>
          </a:blip>
          <a:stretch>
            <a:fillRect/>
          </a:stretch>
        </p:blipFill>
        <p:spPr>
          <a:xfrm>
            <a:off x="53588" y="-2672934"/>
            <a:ext cx="8382000" cy="9530934"/>
          </a:xfrm>
          <a:solidFill>
            <a:schemeClr val="bg1">
              <a:alpha val="0"/>
            </a:schemeClr>
          </a:solidFill>
          <a:effectLst>
            <a:outerShdw blurRad="50800" dist="50800" dir="5400000" algn="ctr" rotWithShape="0">
              <a:schemeClr val="bg1">
                <a:alpha val="40000"/>
              </a:schemeClr>
            </a:outerShdw>
          </a:effectLst>
        </p:spPr>
      </p:pic>
      <p:sp>
        <p:nvSpPr>
          <p:cNvPr id="3" name="Tittel 2">
            <a:extLst>
              <a:ext uri="{FF2B5EF4-FFF2-40B4-BE49-F238E27FC236}">
                <a16:creationId xmlns:a16="http://schemas.microsoft.com/office/drawing/2014/main" id="{CEDC1FB7-FA7B-06FD-5D21-E0271F14164F}"/>
              </a:ext>
            </a:extLst>
          </p:cNvPr>
          <p:cNvSpPr>
            <a:spLocks noGrp="1"/>
          </p:cNvSpPr>
          <p:nvPr>
            <p:ph type="title"/>
          </p:nvPr>
        </p:nvSpPr>
        <p:spPr>
          <a:xfrm>
            <a:off x="712594" y="346462"/>
            <a:ext cx="9601200" cy="1107996"/>
          </a:xfrm>
        </p:spPr>
        <p:txBody>
          <a:bodyPr/>
          <a:lstStyle/>
          <a:p>
            <a:r>
              <a:rPr lang="nb-NO"/>
              <a:t>Bompengeprosessen framover</a:t>
            </a:r>
          </a:p>
        </p:txBody>
      </p:sp>
      <p:sp>
        <p:nvSpPr>
          <p:cNvPr id="5" name="TekstSylinder 4">
            <a:extLst>
              <a:ext uri="{FF2B5EF4-FFF2-40B4-BE49-F238E27FC236}">
                <a16:creationId xmlns:a16="http://schemas.microsoft.com/office/drawing/2014/main" id="{DA8E73B8-A3A7-FF52-9920-9A3C79BCE726}"/>
              </a:ext>
            </a:extLst>
          </p:cNvPr>
          <p:cNvSpPr txBox="1"/>
          <p:nvPr/>
        </p:nvSpPr>
        <p:spPr>
          <a:xfrm>
            <a:off x="8307372" y="6488668"/>
            <a:ext cx="6094428" cy="369332"/>
          </a:xfrm>
          <a:prstGeom prst="rect">
            <a:avLst/>
          </a:prstGeom>
          <a:noFill/>
        </p:spPr>
        <p:txBody>
          <a:bodyPr wrap="square">
            <a:spAutoFit/>
          </a:bodyPr>
          <a:lstStyle/>
          <a:p>
            <a:r>
              <a:rPr lang="nb-NO">
                <a:hlinkClick r:id="rId4"/>
              </a:rPr>
              <a:t>Lenke til bompengeveilederen</a:t>
            </a:r>
            <a:endParaRPr lang="nb-NO"/>
          </a:p>
        </p:txBody>
      </p:sp>
      <p:pic>
        <p:nvPicPr>
          <p:cNvPr id="8" name="Plassholder for innhold 6">
            <a:extLst>
              <a:ext uri="{FF2B5EF4-FFF2-40B4-BE49-F238E27FC236}">
                <a16:creationId xmlns:a16="http://schemas.microsoft.com/office/drawing/2014/main" id="{3FF5BDDA-9CAB-7053-64E1-FA4B56D985A5}"/>
              </a:ext>
            </a:extLst>
          </p:cNvPr>
          <p:cNvPicPr>
            <a:picLocks noChangeAspect="1"/>
          </p:cNvPicPr>
          <p:nvPr/>
        </p:nvPicPr>
        <p:blipFill>
          <a:blip r:embed="rId3"/>
          <a:stretch>
            <a:fillRect/>
          </a:stretch>
        </p:blipFill>
        <p:spPr>
          <a:xfrm>
            <a:off x="8274824" y="1647825"/>
            <a:ext cx="3917176" cy="4454109"/>
          </a:xfrm>
          <a:prstGeom prst="rect">
            <a:avLst/>
          </a:prstGeom>
        </p:spPr>
      </p:pic>
      <p:sp>
        <p:nvSpPr>
          <p:cNvPr id="2" name="Rektangel 1">
            <a:extLst>
              <a:ext uri="{FF2B5EF4-FFF2-40B4-BE49-F238E27FC236}">
                <a16:creationId xmlns:a16="http://schemas.microsoft.com/office/drawing/2014/main" id="{525C40CE-C7BF-0221-8BF1-FF8A21F40EC9}"/>
              </a:ext>
            </a:extLst>
          </p:cNvPr>
          <p:cNvSpPr/>
          <p:nvPr/>
        </p:nvSpPr>
        <p:spPr>
          <a:xfrm>
            <a:off x="8328412" y="4029074"/>
            <a:ext cx="3810000" cy="20728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lassholder for innhold 6">
            <a:extLst>
              <a:ext uri="{FF2B5EF4-FFF2-40B4-BE49-F238E27FC236}">
                <a16:creationId xmlns:a16="http://schemas.microsoft.com/office/drawing/2014/main" id="{96D55F1B-3AD1-D7EF-99FD-FF2074F44D4C}"/>
              </a:ext>
            </a:extLst>
          </p:cNvPr>
          <p:cNvPicPr>
            <a:picLocks noChangeAspect="1"/>
          </p:cNvPicPr>
          <p:nvPr/>
        </p:nvPicPr>
        <p:blipFill rotWithShape="1">
          <a:blip r:embed="rId3"/>
          <a:srcRect t="53267"/>
          <a:stretch/>
        </p:blipFill>
        <p:spPr>
          <a:xfrm>
            <a:off x="53588" y="2579490"/>
            <a:ext cx="8382000" cy="4454110"/>
          </a:xfrm>
          <a:prstGeom prst="rect">
            <a:avLst/>
          </a:prstGeom>
        </p:spPr>
      </p:pic>
      <p:pic>
        <p:nvPicPr>
          <p:cNvPr id="9" name="Plassholder for innhold 6">
            <a:extLst>
              <a:ext uri="{FF2B5EF4-FFF2-40B4-BE49-F238E27FC236}">
                <a16:creationId xmlns:a16="http://schemas.microsoft.com/office/drawing/2014/main" id="{386CB6CC-2EB8-AF69-F4BC-87FCEF303656}"/>
              </a:ext>
            </a:extLst>
          </p:cNvPr>
          <p:cNvPicPr>
            <a:picLocks noChangeAspect="1"/>
          </p:cNvPicPr>
          <p:nvPr/>
        </p:nvPicPr>
        <p:blipFill rotWithShape="1">
          <a:blip r:embed="rId3"/>
          <a:srcRect l="-128" t="1199" r="128" b="91308"/>
          <a:stretch/>
        </p:blipFill>
        <p:spPr>
          <a:xfrm>
            <a:off x="53588" y="1865115"/>
            <a:ext cx="8382000" cy="714374"/>
          </a:xfrm>
          <a:prstGeom prst="rect">
            <a:avLst/>
          </a:prstGeom>
        </p:spPr>
      </p:pic>
      <p:sp>
        <p:nvSpPr>
          <p:cNvPr id="11" name="Rektangel: avrundede hjørner 10">
            <a:extLst>
              <a:ext uri="{FF2B5EF4-FFF2-40B4-BE49-F238E27FC236}">
                <a16:creationId xmlns:a16="http://schemas.microsoft.com/office/drawing/2014/main" id="{485DB4B1-2951-6D1B-80E5-5B806A27A2D4}"/>
              </a:ext>
            </a:extLst>
          </p:cNvPr>
          <p:cNvSpPr/>
          <p:nvPr/>
        </p:nvSpPr>
        <p:spPr>
          <a:xfrm>
            <a:off x="1233111" y="-1302327"/>
            <a:ext cx="7074261" cy="8229601"/>
          </a:xfrm>
          <a:prstGeom prst="roundRect">
            <a:avLst/>
          </a:prstGeom>
          <a:solidFill>
            <a:schemeClr val="bg1">
              <a:alpha val="20000"/>
            </a:schemeClr>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a:extLst>
              <a:ext uri="{FF2B5EF4-FFF2-40B4-BE49-F238E27FC236}">
                <a16:creationId xmlns:a16="http://schemas.microsoft.com/office/drawing/2014/main" id="{BEF55257-28DC-D33F-008A-0CE662C7B154}"/>
              </a:ext>
            </a:extLst>
          </p:cNvPr>
          <p:cNvSpPr txBox="1"/>
          <p:nvPr/>
        </p:nvSpPr>
        <p:spPr>
          <a:xfrm>
            <a:off x="6578282" y="2565122"/>
            <a:ext cx="1675502" cy="1077218"/>
          </a:xfrm>
          <a:prstGeom prst="rect">
            <a:avLst/>
          </a:prstGeom>
          <a:solidFill>
            <a:schemeClr val="bg1">
              <a:alpha val="60000"/>
            </a:schemeClr>
          </a:solidFill>
          <a:ln w="12700">
            <a:solidFill>
              <a:srgbClr val="92D050"/>
            </a:solidFill>
          </a:ln>
        </p:spPr>
        <p:txBody>
          <a:bodyPr wrap="square" rtlCol="0">
            <a:spAutoFit/>
          </a:bodyPr>
          <a:lstStyle/>
          <a:p>
            <a:r>
              <a:rPr lang="nb-NO" sz="1600"/>
              <a:t>SVV skal kvalitetssikre bompenge-søknaden</a:t>
            </a:r>
          </a:p>
        </p:txBody>
      </p:sp>
      <p:sp>
        <p:nvSpPr>
          <p:cNvPr id="13" name="TekstSylinder 12">
            <a:extLst>
              <a:ext uri="{FF2B5EF4-FFF2-40B4-BE49-F238E27FC236}">
                <a16:creationId xmlns:a16="http://schemas.microsoft.com/office/drawing/2014/main" id="{77ED08AA-0C47-C245-5FB0-D650AA6DDAB5}"/>
              </a:ext>
            </a:extLst>
          </p:cNvPr>
          <p:cNvSpPr txBox="1"/>
          <p:nvPr/>
        </p:nvSpPr>
        <p:spPr>
          <a:xfrm>
            <a:off x="3787886" y="4433188"/>
            <a:ext cx="1932164" cy="830997"/>
          </a:xfrm>
          <a:prstGeom prst="rect">
            <a:avLst/>
          </a:prstGeom>
          <a:solidFill>
            <a:schemeClr val="bg1">
              <a:alpha val="60000"/>
            </a:schemeClr>
          </a:solidFill>
          <a:ln w="12700">
            <a:solidFill>
              <a:srgbClr val="92D050"/>
            </a:solidFill>
          </a:ln>
        </p:spPr>
        <p:txBody>
          <a:bodyPr wrap="square" rtlCol="0">
            <a:spAutoFit/>
          </a:bodyPr>
          <a:lstStyle/>
          <a:p>
            <a:pPr algn="ctr"/>
            <a:r>
              <a:rPr lang="nb-NO" sz="1600"/>
              <a:t>Behandling hos sentrale styresmakter</a:t>
            </a:r>
          </a:p>
        </p:txBody>
      </p:sp>
    </p:spTree>
    <p:extLst>
      <p:ext uri="{BB962C8B-B14F-4D97-AF65-F5344CB8AC3E}">
        <p14:creationId xmlns:p14="http://schemas.microsoft.com/office/powerpoint/2010/main" val="41016514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5CAFB2-6E0D-49A8-99F0-04FF78C5A870}"/>
              </a:ext>
            </a:extLst>
          </p:cNvPr>
          <p:cNvSpPr>
            <a:spLocks noGrp="1"/>
          </p:cNvSpPr>
          <p:nvPr>
            <p:ph type="ctrTitle"/>
          </p:nvPr>
        </p:nvSpPr>
        <p:spPr/>
        <p:txBody>
          <a:bodyPr/>
          <a:lstStyle/>
          <a:p>
            <a:r>
              <a:rPr lang="nb-NO"/>
              <a:t>Orkdalspakken </a:t>
            </a:r>
          </a:p>
        </p:txBody>
      </p:sp>
      <p:sp>
        <p:nvSpPr>
          <p:cNvPr id="3" name="Undertittel 2">
            <a:extLst>
              <a:ext uri="{FF2B5EF4-FFF2-40B4-BE49-F238E27FC236}">
                <a16:creationId xmlns:a16="http://schemas.microsoft.com/office/drawing/2014/main" id="{C66E8297-8E85-4F43-B346-0DEF68D0D91B}"/>
              </a:ext>
            </a:extLst>
          </p:cNvPr>
          <p:cNvSpPr>
            <a:spLocks noGrp="1"/>
          </p:cNvSpPr>
          <p:nvPr>
            <p:ph type="subTitle" idx="1"/>
          </p:nvPr>
        </p:nvSpPr>
        <p:spPr/>
        <p:txBody>
          <a:bodyPr vert="horz" lIns="0" tIns="0" rIns="0" bIns="0" rtlCol="0" anchor="t">
            <a:normAutofit/>
          </a:bodyPr>
          <a:lstStyle/>
          <a:p>
            <a:r>
              <a:rPr lang="nb-NO">
                <a:ea typeface="Verdana"/>
              </a:rPr>
              <a:t>Foreløpig forprosjektrapport</a:t>
            </a:r>
          </a:p>
        </p:txBody>
      </p:sp>
    </p:spTree>
    <p:extLst>
      <p:ext uri="{BB962C8B-B14F-4D97-AF65-F5344CB8AC3E}">
        <p14:creationId xmlns:p14="http://schemas.microsoft.com/office/powerpoint/2010/main" val="1292074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4E90A90-6AF8-1913-27D3-6EFA0038ECE7}"/>
              </a:ext>
            </a:extLst>
          </p:cNvPr>
          <p:cNvSpPr>
            <a:spLocks noGrp="1"/>
          </p:cNvSpPr>
          <p:nvPr>
            <p:ph type="title"/>
          </p:nvPr>
        </p:nvSpPr>
        <p:spPr/>
        <p:txBody>
          <a:bodyPr>
            <a:normAutofit/>
          </a:bodyPr>
          <a:lstStyle/>
          <a:p>
            <a:r>
              <a:rPr lang="nb-NO"/>
              <a:t>Oversikt utvalgte strekninger</a:t>
            </a:r>
          </a:p>
        </p:txBody>
      </p:sp>
      <p:pic>
        <p:nvPicPr>
          <p:cNvPr id="9" name="Bilde 8">
            <a:extLst>
              <a:ext uri="{FF2B5EF4-FFF2-40B4-BE49-F238E27FC236}">
                <a16:creationId xmlns:a16="http://schemas.microsoft.com/office/drawing/2014/main" id="{09AB9EA3-A3E6-8288-FA17-E4B919ABAC01}"/>
              </a:ext>
            </a:extLst>
          </p:cNvPr>
          <p:cNvPicPr>
            <a:picLocks noChangeAspect="1"/>
          </p:cNvPicPr>
          <p:nvPr/>
        </p:nvPicPr>
        <p:blipFill>
          <a:blip r:embed="rId3"/>
          <a:stretch>
            <a:fillRect/>
          </a:stretch>
        </p:blipFill>
        <p:spPr>
          <a:xfrm>
            <a:off x="4187313" y="1620060"/>
            <a:ext cx="7355122" cy="4911811"/>
          </a:xfrm>
          <a:prstGeom prst="rect">
            <a:avLst/>
          </a:prstGeom>
        </p:spPr>
      </p:pic>
      <p:sp>
        <p:nvSpPr>
          <p:cNvPr id="2" name="TekstSylinder 1">
            <a:extLst>
              <a:ext uri="{FF2B5EF4-FFF2-40B4-BE49-F238E27FC236}">
                <a16:creationId xmlns:a16="http://schemas.microsoft.com/office/drawing/2014/main" id="{B0D0878E-7FA0-1358-BE24-55F095A0A72F}"/>
              </a:ext>
            </a:extLst>
          </p:cNvPr>
          <p:cNvSpPr txBox="1"/>
          <p:nvPr/>
        </p:nvSpPr>
        <p:spPr>
          <a:xfrm>
            <a:off x="317634" y="1953928"/>
            <a:ext cx="3542097" cy="4862870"/>
          </a:xfrm>
          <a:prstGeom prst="rect">
            <a:avLst/>
          </a:prstGeom>
          <a:noFill/>
        </p:spPr>
        <p:txBody>
          <a:bodyPr wrap="square" rtlCol="0">
            <a:spAutoFit/>
          </a:bodyPr>
          <a:lstStyle/>
          <a:p>
            <a:r>
              <a:rPr lang="nb-NO" sz="1400"/>
              <a:t>Prosjektutløsende behov:</a:t>
            </a:r>
          </a:p>
          <a:p>
            <a:endParaRPr lang="nb-NO" sz="1400"/>
          </a:p>
          <a:p>
            <a:pPr marL="342900" indent="-342900">
              <a:buAutoNum type="arabicPeriod"/>
            </a:pPr>
            <a:r>
              <a:rPr lang="nb-NO" sz="1400"/>
              <a:t>Internasjonalt - økt fremkommelighet gods- og næringstransport – internasjonale markeder. Beredskaps veg stengt E6</a:t>
            </a:r>
          </a:p>
          <a:p>
            <a:pPr marL="342900" indent="-342900">
              <a:buAutoNum type="arabicPeriod"/>
            </a:pPr>
            <a:endParaRPr lang="nb-NO" sz="1400"/>
          </a:p>
          <a:p>
            <a:pPr marL="342900" indent="-342900">
              <a:buAutoNum type="arabicPeriod"/>
            </a:pPr>
            <a:r>
              <a:rPr lang="nb-NO" sz="1400"/>
              <a:t>Regionalt – styrke «kommunikasjon» mot Møre og Fosen ved å styrke aksen Orkanger - Berkåk</a:t>
            </a:r>
          </a:p>
          <a:p>
            <a:pPr marL="342900" indent="-342900">
              <a:buAutoNum type="arabicPeriod"/>
            </a:pPr>
            <a:endParaRPr lang="nb-NO" sz="1400"/>
          </a:p>
          <a:p>
            <a:pPr marL="342900" indent="-342900">
              <a:buAutoNum type="arabicPeriod"/>
            </a:pPr>
            <a:r>
              <a:rPr lang="nb-NO" sz="1400"/>
              <a:t>Lokalt – utbedre flaskehalser</a:t>
            </a:r>
          </a:p>
          <a:p>
            <a:pPr marL="342900" indent="-342900">
              <a:buAutoNum type="arabicPeriod"/>
            </a:pPr>
            <a:endParaRPr lang="nb-NO" sz="1400"/>
          </a:p>
          <a:p>
            <a:r>
              <a:rPr lang="nb-NO" sz="1400"/>
              <a:t>(</a:t>
            </a:r>
            <a:r>
              <a:rPr lang="nb-NO" sz="1400" dirty="0"/>
              <a:t>Likelydende</a:t>
            </a:r>
            <a:r>
              <a:rPr lang="nb-NO" sz="1400"/>
              <a:t> vedtak kommune styremøter i 2022)</a:t>
            </a:r>
          </a:p>
          <a:p>
            <a:endParaRPr lang="nb-NO"/>
          </a:p>
          <a:p>
            <a:pPr marL="342900" indent="-342900">
              <a:buAutoNum type="arabicPeriod"/>
            </a:pPr>
            <a:endParaRPr lang="nb-NO"/>
          </a:p>
          <a:p>
            <a:pPr marL="342900" indent="-342900">
              <a:buAutoNum type="arabicPeriod"/>
            </a:pPr>
            <a:endParaRPr lang="nb-NO"/>
          </a:p>
          <a:p>
            <a:pPr marL="342900" indent="-342900">
              <a:buAutoNum type="arabicPeriod"/>
            </a:pPr>
            <a:endParaRPr lang="nb-NO"/>
          </a:p>
        </p:txBody>
      </p:sp>
    </p:spTree>
    <p:extLst>
      <p:ext uri="{BB962C8B-B14F-4D97-AF65-F5344CB8AC3E}">
        <p14:creationId xmlns:p14="http://schemas.microsoft.com/office/powerpoint/2010/main" val="3666403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73234A9-EF9D-3A27-4B86-65BE6EC51B6E}"/>
              </a:ext>
            </a:extLst>
          </p:cNvPr>
          <p:cNvSpPr>
            <a:spLocks noGrp="1"/>
          </p:cNvSpPr>
          <p:nvPr>
            <p:ph idx="1"/>
          </p:nvPr>
        </p:nvSpPr>
        <p:spPr>
          <a:xfrm>
            <a:off x="753693" y="2115183"/>
            <a:ext cx="6744387" cy="3953108"/>
          </a:xfrm>
        </p:spPr>
        <p:txBody>
          <a:bodyPr/>
          <a:lstStyle/>
          <a:p>
            <a:r>
              <a:rPr lang="nb-NO"/>
              <a:t>Utredning i tidlig fase (konseptvalgutredning - KVU) flaskehalser kartlagt , beregnet kostnad og forslag til løsning ble tegnet opp </a:t>
            </a:r>
            <a:r>
              <a:rPr lang="nb-NO" err="1"/>
              <a:t>iht</a:t>
            </a:r>
            <a:r>
              <a:rPr lang="nb-NO"/>
              <a:t> til </a:t>
            </a:r>
            <a:r>
              <a:rPr lang="nb-NO" err="1"/>
              <a:t>veghåndbok</a:t>
            </a:r>
            <a:endParaRPr lang="nb-NO"/>
          </a:p>
          <a:p>
            <a:endParaRPr lang="nb-NO"/>
          </a:p>
          <a:p>
            <a:r>
              <a:rPr lang="nb-NO"/>
              <a:t>Urealistiske tiltak –kvalitetssikret, kostnader beregnet</a:t>
            </a:r>
          </a:p>
          <a:p>
            <a:endParaRPr lang="nb-NO"/>
          </a:p>
          <a:p>
            <a:endParaRPr lang="nb-NO"/>
          </a:p>
        </p:txBody>
      </p:sp>
      <p:sp>
        <p:nvSpPr>
          <p:cNvPr id="3" name="Tittel 2">
            <a:extLst>
              <a:ext uri="{FF2B5EF4-FFF2-40B4-BE49-F238E27FC236}">
                <a16:creationId xmlns:a16="http://schemas.microsoft.com/office/drawing/2014/main" id="{2966EE61-2908-8705-7E0C-7D78F828D011}"/>
              </a:ext>
            </a:extLst>
          </p:cNvPr>
          <p:cNvSpPr>
            <a:spLocks noGrp="1"/>
          </p:cNvSpPr>
          <p:nvPr>
            <p:ph type="title"/>
          </p:nvPr>
        </p:nvSpPr>
        <p:spPr>
          <a:xfrm>
            <a:off x="753693" y="326129"/>
            <a:ext cx="5858863" cy="1107996"/>
          </a:xfrm>
        </p:spPr>
        <p:txBody>
          <a:bodyPr/>
          <a:lstStyle/>
          <a:p>
            <a:r>
              <a:rPr lang="nb-NO"/>
              <a:t>Bakgrunn for  forprosjektrapport</a:t>
            </a:r>
          </a:p>
        </p:txBody>
      </p:sp>
      <p:pic>
        <p:nvPicPr>
          <p:cNvPr id="5" name="Bilde 4">
            <a:extLst>
              <a:ext uri="{FF2B5EF4-FFF2-40B4-BE49-F238E27FC236}">
                <a16:creationId xmlns:a16="http://schemas.microsoft.com/office/drawing/2014/main" id="{EFCF0EEA-D33E-3E9D-3445-2EC9A2FE1929}"/>
              </a:ext>
            </a:extLst>
          </p:cNvPr>
          <p:cNvPicPr>
            <a:picLocks noChangeAspect="1"/>
          </p:cNvPicPr>
          <p:nvPr/>
        </p:nvPicPr>
        <p:blipFill>
          <a:blip r:embed="rId3"/>
          <a:stretch>
            <a:fillRect/>
          </a:stretch>
        </p:blipFill>
        <p:spPr>
          <a:xfrm>
            <a:off x="7274196" y="0"/>
            <a:ext cx="4917804" cy="6858000"/>
          </a:xfrm>
          <a:prstGeom prst="rect">
            <a:avLst/>
          </a:prstGeom>
        </p:spPr>
      </p:pic>
    </p:spTree>
    <p:extLst>
      <p:ext uri="{BB962C8B-B14F-4D97-AF65-F5344CB8AC3E}">
        <p14:creationId xmlns:p14="http://schemas.microsoft.com/office/powerpoint/2010/main" val="300821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9FFE787-B936-C433-A918-0372798B772C}"/>
              </a:ext>
            </a:extLst>
          </p:cNvPr>
          <p:cNvSpPr>
            <a:spLocks noGrp="1"/>
          </p:cNvSpPr>
          <p:nvPr>
            <p:ph idx="1"/>
          </p:nvPr>
        </p:nvSpPr>
        <p:spPr>
          <a:xfrm>
            <a:off x="850541" y="2108316"/>
            <a:ext cx="10685848" cy="3953108"/>
          </a:xfrm>
        </p:spPr>
        <p:txBody>
          <a:bodyPr vert="horz" lIns="0" tIns="0" rIns="0" bIns="0" rtlCol="0" anchor="t">
            <a:normAutofit fontScale="55000" lnSpcReduction="20000"/>
          </a:bodyPr>
          <a:lstStyle/>
          <a:p>
            <a:pPr marL="0" indent="0">
              <a:buNone/>
            </a:pPr>
            <a:r>
              <a:rPr lang="nb-NO" b="1" dirty="0"/>
              <a:t>Bom er vurdert plassert iht.:</a:t>
            </a:r>
          </a:p>
          <a:p>
            <a:pPr marL="323850" indent="-323850"/>
            <a:endParaRPr lang="nb-NO" dirty="0">
              <a:ea typeface="Verdana"/>
            </a:endParaRPr>
          </a:p>
          <a:p>
            <a:pPr marL="323850" indent="-323850"/>
            <a:r>
              <a:rPr lang="nb-NO" i="1" u="sng" dirty="0" err="1"/>
              <a:t>Årsdøgntrafikk</a:t>
            </a:r>
            <a:r>
              <a:rPr lang="nb-NO" i="1" u="sng" dirty="0"/>
              <a:t> (ÅDT)</a:t>
            </a:r>
            <a:r>
              <a:rPr lang="nb-NO" i="1" dirty="0"/>
              <a:t> (gjennom bom) </a:t>
            </a:r>
            <a:r>
              <a:rPr lang="nb-NO" dirty="0"/>
              <a:t>bestemmer inntekstgrunnlaget i bompengeprosjektet </a:t>
            </a:r>
            <a:endParaRPr lang="nb-NO" dirty="0">
              <a:ea typeface="Verdana"/>
            </a:endParaRPr>
          </a:p>
          <a:p>
            <a:pPr marL="0" indent="0">
              <a:buNone/>
            </a:pPr>
            <a:endParaRPr lang="nb-NO" dirty="0">
              <a:ea typeface="Verdana"/>
            </a:endParaRPr>
          </a:p>
          <a:p>
            <a:pPr marL="323850" indent="-323850"/>
            <a:r>
              <a:rPr lang="nb-NO" u="sng" dirty="0"/>
              <a:t>Nytteprinsippet – </a:t>
            </a:r>
            <a:r>
              <a:rPr lang="nb-NO" dirty="0"/>
              <a:t>«</a:t>
            </a:r>
            <a:r>
              <a:rPr lang="nb-NO" i="1" dirty="0"/>
              <a:t>de som har nytte av prosjektet skal betale og de som betaler skal ha nytte». </a:t>
            </a:r>
            <a:endParaRPr lang="nb-NO" i="1" dirty="0">
              <a:ea typeface="Verdana"/>
            </a:endParaRPr>
          </a:p>
          <a:p>
            <a:pPr marL="323850" indent="-323850"/>
            <a:endParaRPr lang="nb-NO" i="1" dirty="0">
              <a:ea typeface="Verdana"/>
            </a:endParaRPr>
          </a:p>
          <a:p>
            <a:pPr marL="323850" indent="-323850"/>
            <a:r>
              <a:rPr lang="nb-NO" i="1" u="sng" dirty="0"/>
              <a:t>Skolekretser</a:t>
            </a:r>
            <a:r>
              <a:rPr lang="nb-NO" i="1" dirty="0"/>
              <a:t> – unngå oppdeling av grunnskolekretser</a:t>
            </a:r>
            <a:endParaRPr lang="nb-NO" i="1" dirty="0">
              <a:ea typeface="Verdana"/>
            </a:endParaRPr>
          </a:p>
          <a:p>
            <a:pPr marL="323850" indent="-323850"/>
            <a:endParaRPr lang="nb-NO" i="1" u="sng" dirty="0">
              <a:ea typeface="Verdana"/>
            </a:endParaRPr>
          </a:p>
          <a:p>
            <a:pPr marL="323850" indent="-323850"/>
            <a:r>
              <a:rPr lang="nb-NO" i="1" u="sng" dirty="0"/>
              <a:t>"Sniking" </a:t>
            </a:r>
            <a:r>
              <a:rPr lang="nb-NO" i="1" dirty="0"/>
              <a:t>– plassering av bommer der sniking på sideveger kan unngås</a:t>
            </a:r>
            <a:endParaRPr lang="nb-NO" i="1" u="sng" dirty="0">
              <a:ea typeface="Verdana"/>
            </a:endParaRPr>
          </a:p>
          <a:p>
            <a:pPr marL="323850" indent="-323850"/>
            <a:endParaRPr lang="nb-NO" i="1" dirty="0">
              <a:ea typeface="Verdana"/>
            </a:endParaRPr>
          </a:p>
          <a:p>
            <a:pPr marL="323850" indent="-323850"/>
            <a:r>
              <a:rPr lang="nb-NO" i="1" u="sng" dirty="0"/>
              <a:t>Kommunegrenser</a:t>
            </a:r>
            <a:r>
              <a:rPr lang="nb-NO" u="sng" dirty="0"/>
              <a:t> </a:t>
            </a:r>
            <a:r>
              <a:rPr lang="nb-NO" dirty="0"/>
              <a:t>– Orkland kommune – ikke oppdeling av kommunen </a:t>
            </a:r>
            <a:endParaRPr lang="nb-NO" dirty="0">
              <a:ea typeface="Verdana"/>
            </a:endParaRPr>
          </a:p>
          <a:p>
            <a:pPr marL="323850" indent="-323850"/>
            <a:endParaRPr lang="nb-NO" dirty="0">
              <a:ea typeface="Verdana"/>
            </a:endParaRPr>
          </a:p>
          <a:p>
            <a:pPr marL="0" indent="0">
              <a:buNone/>
            </a:pPr>
            <a:endParaRPr lang="nb-NO" b="1" i="1" dirty="0"/>
          </a:p>
          <a:p>
            <a:pPr marL="0" indent="0">
              <a:buNone/>
            </a:pPr>
            <a:r>
              <a:rPr lang="nb-NO" b="1" i="1" dirty="0"/>
              <a:t>Bomtakst (basisberegning):</a:t>
            </a:r>
            <a:endParaRPr lang="nb-NO" b="1" i="1" dirty="0">
              <a:ea typeface="Verdana"/>
            </a:endParaRPr>
          </a:p>
          <a:p>
            <a:pPr marL="0" indent="0">
              <a:buNone/>
            </a:pPr>
            <a:endParaRPr lang="nb-NO" dirty="0"/>
          </a:p>
          <a:p>
            <a:pPr marL="323850" indent="-323850"/>
            <a:r>
              <a:rPr lang="nb-NO" dirty="0">
                <a:ea typeface="Verdana"/>
              </a:rPr>
              <a:t>Utgangspunkt for finansieringsberegninger er satt til 45 kr/bom</a:t>
            </a:r>
          </a:p>
          <a:p>
            <a:pPr marL="647850" lvl="1" indent="-323850"/>
            <a:r>
              <a:rPr lang="nb-NO" dirty="0">
                <a:ea typeface="Verdana"/>
              </a:rPr>
              <a:t>2023 kr, før brikkerabatten og for personbil.</a:t>
            </a:r>
            <a:endParaRPr lang="nb-NO" dirty="0"/>
          </a:p>
          <a:p>
            <a:pPr marL="323850" indent="-323850"/>
            <a:endParaRPr lang="nb-NO" dirty="0"/>
          </a:p>
          <a:p>
            <a:pPr marL="323850" indent="-323850"/>
            <a:r>
              <a:rPr lang="nb-NO" dirty="0"/>
              <a:t>Erfaring fra andre prosjekt for å få en akseptabel inntjening </a:t>
            </a:r>
            <a:endParaRPr lang="nb-NO" b="1" dirty="0">
              <a:ea typeface="Verdana"/>
            </a:endParaRPr>
          </a:p>
          <a:p>
            <a:pPr marL="323850" indent="-323850"/>
            <a:endParaRPr lang="nb-NO" dirty="0">
              <a:ea typeface="Verdana"/>
            </a:endParaRPr>
          </a:p>
          <a:p>
            <a:pPr marL="323850" indent="-323850"/>
            <a:endParaRPr lang="nb-NO" b="1" dirty="0">
              <a:ea typeface="Verdana"/>
            </a:endParaRPr>
          </a:p>
          <a:p>
            <a:pPr marL="0" indent="0">
              <a:buNone/>
            </a:pPr>
            <a:endParaRPr lang="nb-NO" b="1" dirty="0">
              <a:ea typeface="Verdana"/>
            </a:endParaRPr>
          </a:p>
          <a:p>
            <a:pPr marL="323850" indent="-323850"/>
            <a:endParaRPr lang="nb-NO" b="1" dirty="0">
              <a:ea typeface="Verdana"/>
            </a:endParaRPr>
          </a:p>
          <a:p>
            <a:pPr marL="323850" indent="-323850"/>
            <a:endParaRPr lang="nb-NO" dirty="0">
              <a:ea typeface="Verdana"/>
            </a:endParaRPr>
          </a:p>
          <a:p>
            <a:pPr marL="323850" indent="-323850"/>
            <a:endParaRPr lang="nb-NO" dirty="0">
              <a:ea typeface="Verdana"/>
            </a:endParaRPr>
          </a:p>
        </p:txBody>
      </p:sp>
      <p:sp>
        <p:nvSpPr>
          <p:cNvPr id="3" name="Tittel 2">
            <a:extLst>
              <a:ext uri="{FF2B5EF4-FFF2-40B4-BE49-F238E27FC236}">
                <a16:creationId xmlns:a16="http://schemas.microsoft.com/office/drawing/2014/main" id="{DC03C1B2-7B41-89A9-4DDD-447FFCF04F02}"/>
              </a:ext>
            </a:extLst>
          </p:cNvPr>
          <p:cNvSpPr>
            <a:spLocks noGrp="1"/>
          </p:cNvSpPr>
          <p:nvPr>
            <p:ph type="title"/>
          </p:nvPr>
        </p:nvSpPr>
        <p:spPr/>
        <p:txBody>
          <a:bodyPr/>
          <a:lstStyle/>
          <a:p>
            <a:r>
              <a:rPr lang="nb-NO"/>
              <a:t>Plassering av bompunkter + takster</a:t>
            </a:r>
          </a:p>
        </p:txBody>
      </p:sp>
    </p:spTree>
    <p:extLst>
      <p:ext uri="{BB962C8B-B14F-4D97-AF65-F5344CB8AC3E}">
        <p14:creationId xmlns:p14="http://schemas.microsoft.com/office/powerpoint/2010/main" val="41163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39ADA60-3A91-4497-A839-C75B5E0A8BA4}"/>
              </a:ext>
            </a:extLst>
          </p:cNvPr>
          <p:cNvSpPr>
            <a:spLocks noGrp="1"/>
          </p:cNvSpPr>
          <p:nvPr>
            <p:ph idx="1"/>
          </p:nvPr>
        </p:nvSpPr>
        <p:spPr>
          <a:xfrm>
            <a:off x="753692" y="1755321"/>
            <a:ext cx="4721919" cy="963386"/>
          </a:xfrm>
        </p:spPr>
        <p:txBody>
          <a:bodyPr>
            <a:normAutofit/>
          </a:bodyPr>
          <a:lstStyle/>
          <a:p>
            <a:pPr marL="0" indent="0">
              <a:buNone/>
            </a:pPr>
            <a:r>
              <a:rPr lang="nb-NO" sz="2400"/>
              <a:t>Prioriteringer i KVU</a:t>
            </a:r>
          </a:p>
        </p:txBody>
      </p:sp>
      <p:sp>
        <p:nvSpPr>
          <p:cNvPr id="3" name="Tittel 2">
            <a:extLst>
              <a:ext uri="{FF2B5EF4-FFF2-40B4-BE49-F238E27FC236}">
                <a16:creationId xmlns:a16="http://schemas.microsoft.com/office/drawing/2014/main" id="{E5E92E7D-0494-45CF-A3CC-EF7248C34103}"/>
              </a:ext>
            </a:extLst>
          </p:cNvPr>
          <p:cNvSpPr>
            <a:spLocks noGrp="1"/>
          </p:cNvSpPr>
          <p:nvPr>
            <p:ph type="title"/>
          </p:nvPr>
        </p:nvSpPr>
        <p:spPr/>
        <p:txBody>
          <a:bodyPr/>
          <a:lstStyle/>
          <a:p>
            <a:r>
              <a:rPr lang="nb-NO"/>
              <a:t>Strekning 2: Fv. 65 Storås - Skei</a:t>
            </a:r>
          </a:p>
        </p:txBody>
      </p:sp>
      <p:pic>
        <p:nvPicPr>
          <p:cNvPr id="8" name="Bilde 7">
            <a:extLst>
              <a:ext uri="{FF2B5EF4-FFF2-40B4-BE49-F238E27FC236}">
                <a16:creationId xmlns:a16="http://schemas.microsoft.com/office/drawing/2014/main" id="{CE2EAF12-D670-4483-9932-F89E97A6A7F5}"/>
              </a:ext>
            </a:extLst>
          </p:cNvPr>
          <p:cNvPicPr>
            <a:picLocks noChangeAspect="1"/>
          </p:cNvPicPr>
          <p:nvPr/>
        </p:nvPicPr>
        <p:blipFill>
          <a:blip r:embed="rId3"/>
          <a:stretch>
            <a:fillRect/>
          </a:stretch>
        </p:blipFill>
        <p:spPr>
          <a:xfrm>
            <a:off x="628651" y="2480984"/>
            <a:ext cx="2087336" cy="2465666"/>
          </a:xfrm>
          <a:prstGeom prst="rect">
            <a:avLst/>
          </a:prstGeom>
        </p:spPr>
      </p:pic>
      <p:pic>
        <p:nvPicPr>
          <p:cNvPr id="9" name="Bilde 8">
            <a:extLst>
              <a:ext uri="{FF2B5EF4-FFF2-40B4-BE49-F238E27FC236}">
                <a16:creationId xmlns:a16="http://schemas.microsoft.com/office/drawing/2014/main" id="{74370530-551B-618B-3D6D-46F15F677C68}"/>
              </a:ext>
            </a:extLst>
          </p:cNvPr>
          <p:cNvPicPr>
            <a:picLocks noChangeAspect="1"/>
          </p:cNvPicPr>
          <p:nvPr/>
        </p:nvPicPr>
        <p:blipFill>
          <a:blip r:embed="rId4"/>
          <a:stretch>
            <a:fillRect/>
          </a:stretch>
        </p:blipFill>
        <p:spPr>
          <a:xfrm>
            <a:off x="2428544" y="2286000"/>
            <a:ext cx="9427395" cy="3346450"/>
          </a:xfrm>
          <a:prstGeom prst="rect">
            <a:avLst/>
          </a:prstGeom>
        </p:spPr>
      </p:pic>
      <p:sp>
        <p:nvSpPr>
          <p:cNvPr id="10" name="TekstSylinder 9">
            <a:extLst>
              <a:ext uri="{FF2B5EF4-FFF2-40B4-BE49-F238E27FC236}">
                <a16:creationId xmlns:a16="http://schemas.microsoft.com/office/drawing/2014/main" id="{E11E06F3-FE85-6F0C-AAC8-9645C1C64417}"/>
              </a:ext>
            </a:extLst>
          </p:cNvPr>
          <p:cNvSpPr txBox="1"/>
          <p:nvPr/>
        </p:nvSpPr>
        <p:spPr>
          <a:xfrm>
            <a:off x="2428544" y="5784850"/>
            <a:ext cx="8518856" cy="307777"/>
          </a:xfrm>
          <a:prstGeom prst="rect">
            <a:avLst/>
          </a:prstGeom>
          <a:noFill/>
        </p:spPr>
        <p:txBody>
          <a:bodyPr wrap="square" rtlCol="0">
            <a:spAutoFit/>
          </a:bodyPr>
          <a:lstStyle/>
          <a:p>
            <a:r>
              <a:rPr lang="nb-NO" sz="1400"/>
              <a:t>Merknad: Røv ble tatt ut av Orkdalspakken i Styringsgruppemøte 6</a:t>
            </a:r>
          </a:p>
        </p:txBody>
      </p:sp>
    </p:spTree>
    <p:extLst>
      <p:ext uri="{BB962C8B-B14F-4D97-AF65-F5344CB8AC3E}">
        <p14:creationId xmlns:p14="http://schemas.microsoft.com/office/powerpoint/2010/main" val="1412955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6103D8D-8653-2004-F07F-9D7F224E93F4}"/>
              </a:ext>
            </a:extLst>
          </p:cNvPr>
          <p:cNvSpPr>
            <a:spLocks noGrp="1"/>
          </p:cNvSpPr>
          <p:nvPr>
            <p:ph type="title"/>
          </p:nvPr>
        </p:nvSpPr>
        <p:spPr/>
        <p:txBody>
          <a:bodyPr/>
          <a:lstStyle/>
          <a:p>
            <a:r>
              <a:rPr lang="nb-NO"/>
              <a:t>Storås - </a:t>
            </a:r>
            <a:r>
              <a:rPr lang="nb-NO" err="1"/>
              <a:t>Storåsbakken</a:t>
            </a:r>
            <a:endParaRPr lang="nb-NO"/>
          </a:p>
        </p:txBody>
      </p:sp>
      <p:pic>
        <p:nvPicPr>
          <p:cNvPr id="7" name="Bilde 6">
            <a:extLst>
              <a:ext uri="{FF2B5EF4-FFF2-40B4-BE49-F238E27FC236}">
                <a16:creationId xmlns:a16="http://schemas.microsoft.com/office/drawing/2014/main" id="{6DEC3848-64A6-7FEC-868A-6BBCCD3C1573}"/>
              </a:ext>
            </a:extLst>
          </p:cNvPr>
          <p:cNvPicPr>
            <a:picLocks noChangeAspect="1"/>
          </p:cNvPicPr>
          <p:nvPr/>
        </p:nvPicPr>
        <p:blipFill>
          <a:blip r:embed="rId3"/>
          <a:stretch>
            <a:fillRect/>
          </a:stretch>
        </p:blipFill>
        <p:spPr>
          <a:xfrm>
            <a:off x="661214" y="1683481"/>
            <a:ext cx="6854036" cy="4987907"/>
          </a:xfrm>
          <a:prstGeom prst="rect">
            <a:avLst/>
          </a:prstGeom>
        </p:spPr>
      </p:pic>
      <p:sp>
        <p:nvSpPr>
          <p:cNvPr id="9" name="Plassholder for innhold 8">
            <a:extLst>
              <a:ext uri="{FF2B5EF4-FFF2-40B4-BE49-F238E27FC236}">
                <a16:creationId xmlns:a16="http://schemas.microsoft.com/office/drawing/2014/main" id="{8DD7B8AF-DA39-1CEC-A3EF-9A184FA7D674}"/>
              </a:ext>
            </a:extLst>
          </p:cNvPr>
          <p:cNvSpPr>
            <a:spLocks noGrp="1"/>
          </p:cNvSpPr>
          <p:nvPr>
            <p:ph idx="1"/>
          </p:nvPr>
        </p:nvSpPr>
        <p:spPr>
          <a:xfrm>
            <a:off x="7515250" y="1683480"/>
            <a:ext cx="4595470" cy="4987907"/>
          </a:xfrm>
        </p:spPr>
        <p:txBody>
          <a:bodyPr>
            <a:normAutofit/>
          </a:bodyPr>
          <a:lstStyle/>
          <a:p>
            <a:r>
              <a:rPr lang="nb-NO" sz="2400"/>
              <a:t>Alt. 1 - Rød linje + cyan: 201 mill.</a:t>
            </a:r>
          </a:p>
          <a:p>
            <a:pPr marL="324000" lvl="1" indent="0">
              <a:buNone/>
            </a:pPr>
            <a:endParaRPr lang="nb-NO"/>
          </a:p>
          <a:p>
            <a:r>
              <a:rPr lang="nb-NO" sz="2400"/>
              <a:t>Alt. 2 - Blå linje + hvit: 393 mill.</a:t>
            </a:r>
          </a:p>
          <a:p>
            <a:pPr marL="324000" lvl="1" indent="0">
              <a:buNone/>
            </a:pPr>
            <a:endParaRPr lang="nb-NO"/>
          </a:p>
          <a:p>
            <a:pPr marL="324000" lvl="1"/>
            <a:r>
              <a:rPr lang="nb-NO"/>
              <a:t>Alt. 3 - Grønn linje + cyan: 406 mill.</a:t>
            </a:r>
          </a:p>
        </p:txBody>
      </p:sp>
    </p:spTree>
    <p:extLst>
      <p:ext uri="{BB962C8B-B14F-4D97-AF65-F5344CB8AC3E}">
        <p14:creationId xmlns:p14="http://schemas.microsoft.com/office/powerpoint/2010/main" val="1625970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070ACF4-2860-3D99-2A46-5D25DA92F2D5}"/>
              </a:ext>
            </a:extLst>
          </p:cNvPr>
          <p:cNvSpPr>
            <a:spLocks noGrp="1"/>
          </p:cNvSpPr>
          <p:nvPr>
            <p:ph type="title"/>
          </p:nvPr>
        </p:nvSpPr>
        <p:spPr/>
        <p:txBody>
          <a:bodyPr/>
          <a:lstStyle/>
          <a:p>
            <a:r>
              <a:rPr lang="nb-NO"/>
              <a:t>Holtbrua</a:t>
            </a:r>
          </a:p>
        </p:txBody>
      </p:sp>
      <p:pic>
        <p:nvPicPr>
          <p:cNvPr id="4" name="Plassholder for innhold 3">
            <a:extLst>
              <a:ext uri="{FF2B5EF4-FFF2-40B4-BE49-F238E27FC236}">
                <a16:creationId xmlns:a16="http://schemas.microsoft.com/office/drawing/2014/main" id="{E5B97409-9A59-CAD9-F718-F1A1D850137D}"/>
              </a:ext>
            </a:extLst>
          </p:cNvPr>
          <p:cNvPicPr>
            <a:picLocks noGrp="1" noChangeAspect="1"/>
          </p:cNvPicPr>
          <p:nvPr>
            <p:ph idx="1"/>
          </p:nvPr>
        </p:nvPicPr>
        <p:blipFill>
          <a:blip r:embed="rId3"/>
          <a:stretch>
            <a:fillRect/>
          </a:stretch>
        </p:blipFill>
        <p:spPr>
          <a:xfrm>
            <a:off x="753693" y="1917700"/>
            <a:ext cx="6627435" cy="4830582"/>
          </a:xfrm>
          <a:prstGeom prst="rect">
            <a:avLst/>
          </a:prstGeom>
        </p:spPr>
      </p:pic>
      <p:sp>
        <p:nvSpPr>
          <p:cNvPr id="8" name="TekstSylinder 7">
            <a:extLst>
              <a:ext uri="{FF2B5EF4-FFF2-40B4-BE49-F238E27FC236}">
                <a16:creationId xmlns:a16="http://schemas.microsoft.com/office/drawing/2014/main" id="{9CE19485-4626-1905-C84E-B54C8510EB71}"/>
              </a:ext>
            </a:extLst>
          </p:cNvPr>
          <p:cNvSpPr txBox="1"/>
          <p:nvPr/>
        </p:nvSpPr>
        <p:spPr>
          <a:xfrm>
            <a:off x="7321138" y="1917700"/>
            <a:ext cx="5035962" cy="1200329"/>
          </a:xfrm>
          <a:prstGeom prst="rect">
            <a:avLst/>
          </a:prstGeom>
          <a:noFill/>
        </p:spPr>
        <p:txBody>
          <a:bodyPr wrap="square">
            <a:spAutoFit/>
          </a:bodyPr>
          <a:lstStyle/>
          <a:p>
            <a:pPr marL="324000" marR="0" lvl="1" indent="-324000" algn="l" defTabSz="914400" rtl="0" eaLnBrk="1" fontAlgn="auto" latinLnBrk="0" hangingPunct="1">
              <a:lnSpc>
                <a:spcPct val="100000"/>
              </a:lnSpc>
              <a:spcBef>
                <a:spcPts val="0"/>
              </a:spcBef>
              <a:spcAft>
                <a:spcPts val="0"/>
              </a:spcAft>
              <a:buClr>
                <a:srgbClr val="FFDD00"/>
              </a:buClr>
              <a:buSzTx/>
              <a:buFont typeface="Arial" panose="020B0604020202020204" pitchFamily="34" charset="0"/>
              <a:buChar char="•"/>
              <a:tabLst/>
              <a:defRPr/>
            </a:pPr>
            <a:r>
              <a:rPr kumimoji="0" lang="nb-NO" sz="2400" b="0" i="0" u="none" strike="noStrike" kern="1200" cap="none" spc="0" normalizeH="0" baseline="0" noProof="0">
                <a:ln>
                  <a:noFill/>
                </a:ln>
                <a:solidFill>
                  <a:prstClr val="black"/>
                </a:solidFill>
                <a:effectLst/>
                <a:uLnTx/>
                <a:uFillTx/>
                <a:latin typeface="Verdana"/>
                <a:ea typeface="+mn-ea"/>
                <a:cs typeface="+mn-cs"/>
              </a:rPr>
              <a:t>Alt. </a:t>
            </a:r>
            <a:r>
              <a:rPr lang="nb-NO" sz="2400">
                <a:solidFill>
                  <a:prstClr val="black"/>
                </a:solidFill>
                <a:latin typeface="Verdana"/>
              </a:rPr>
              <a:t>1 - </a:t>
            </a:r>
            <a:r>
              <a:rPr kumimoji="0" lang="nb-NO" sz="2400" b="0" i="0" u="none" strike="noStrike" kern="1200" cap="none" spc="0" normalizeH="0" baseline="0" noProof="0">
                <a:ln>
                  <a:noFill/>
                </a:ln>
                <a:solidFill>
                  <a:prstClr val="black"/>
                </a:solidFill>
                <a:effectLst/>
                <a:uLnTx/>
                <a:uFillTx/>
                <a:latin typeface="Verdana"/>
                <a:ea typeface="+mn-ea"/>
                <a:cs typeface="+mn-cs"/>
              </a:rPr>
              <a:t>Grønn linje: 285 mill.</a:t>
            </a:r>
          </a:p>
          <a:p>
            <a:pPr marL="0" marR="0" lvl="1" algn="l" defTabSz="914400" rtl="0" eaLnBrk="1" fontAlgn="auto" latinLnBrk="0" hangingPunct="1">
              <a:lnSpc>
                <a:spcPct val="100000"/>
              </a:lnSpc>
              <a:spcBef>
                <a:spcPts val="0"/>
              </a:spcBef>
              <a:spcAft>
                <a:spcPts val="0"/>
              </a:spcAft>
              <a:buClr>
                <a:srgbClr val="FFDD00"/>
              </a:buClr>
              <a:buSzTx/>
              <a:tabLst/>
              <a:defRPr/>
            </a:pPr>
            <a:endParaRPr lang="nb-NO" sz="2400">
              <a:solidFill>
                <a:prstClr val="black"/>
              </a:solidFill>
              <a:latin typeface="Verdana"/>
            </a:endParaRPr>
          </a:p>
          <a:p>
            <a:pPr marL="324000" marR="0" lvl="1" indent="-324000" algn="l" defTabSz="914400" rtl="0" eaLnBrk="1" fontAlgn="auto" latinLnBrk="0" hangingPunct="1">
              <a:lnSpc>
                <a:spcPct val="100000"/>
              </a:lnSpc>
              <a:spcBef>
                <a:spcPts val="0"/>
              </a:spcBef>
              <a:spcAft>
                <a:spcPts val="0"/>
              </a:spcAft>
              <a:buClr>
                <a:srgbClr val="FFDD00"/>
              </a:buClr>
              <a:buSzTx/>
              <a:buFont typeface="Arial" panose="020B0604020202020204" pitchFamily="34" charset="0"/>
              <a:buChar char="•"/>
              <a:tabLst/>
              <a:defRPr/>
            </a:pPr>
            <a:r>
              <a:rPr lang="nb-NO" sz="2400">
                <a:solidFill>
                  <a:prstClr val="black"/>
                </a:solidFill>
                <a:latin typeface="Verdana"/>
              </a:rPr>
              <a:t>Alt. 2 - Rød linje: 83 mill.</a:t>
            </a:r>
          </a:p>
        </p:txBody>
      </p:sp>
    </p:spTree>
    <p:extLst>
      <p:ext uri="{BB962C8B-B14F-4D97-AF65-F5344CB8AC3E}">
        <p14:creationId xmlns:p14="http://schemas.microsoft.com/office/powerpoint/2010/main" val="1358716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6C58D45-C45A-D79C-D854-CEAA5813A423}"/>
              </a:ext>
            </a:extLst>
          </p:cNvPr>
          <p:cNvSpPr>
            <a:spLocks noGrp="1"/>
          </p:cNvSpPr>
          <p:nvPr>
            <p:ph idx="1"/>
          </p:nvPr>
        </p:nvSpPr>
        <p:spPr>
          <a:xfrm>
            <a:off x="7256585" y="1704548"/>
            <a:ext cx="4579815" cy="4721368"/>
          </a:xfrm>
        </p:spPr>
        <p:txBody>
          <a:bodyPr>
            <a:normAutofit/>
          </a:bodyPr>
          <a:lstStyle/>
          <a:p>
            <a:r>
              <a:rPr lang="nb-NO" sz="1600"/>
              <a:t>Alt. 1 (rød linje)</a:t>
            </a:r>
          </a:p>
          <a:p>
            <a:pPr lvl="1"/>
            <a:r>
              <a:rPr lang="nb-NO" sz="1600"/>
              <a:t>Fra KVU</a:t>
            </a:r>
          </a:p>
          <a:p>
            <a:pPr lvl="1"/>
            <a:r>
              <a:rPr lang="nb-NO" sz="1600"/>
              <a:t>Ny veg: 1920 meter</a:t>
            </a:r>
          </a:p>
          <a:p>
            <a:pPr lvl="1"/>
            <a:r>
              <a:rPr lang="nb-NO" sz="1600"/>
              <a:t>Ny bru: 215 meter</a:t>
            </a:r>
          </a:p>
          <a:p>
            <a:pPr lvl="1"/>
            <a:r>
              <a:rPr lang="nb-NO" sz="1600"/>
              <a:t>Urealistisk i forhold til terreng og boligfelt</a:t>
            </a:r>
          </a:p>
          <a:p>
            <a:pPr lvl="1"/>
            <a:endParaRPr lang="nb-NO" sz="1600"/>
          </a:p>
          <a:p>
            <a:pPr marL="324000" lvl="1"/>
            <a:r>
              <a:rPr lang="nb-NO" sz="1600"/>
              <a:t>Alt. 2 – ser på breddeutvidelse og kurveutbedring av dagens veg, ca. 1550 meter</a:t>
            </a:r>
          </a:p>
          <a:p>
            <a:pPr marL="324000" lvl="1"/>
            <a:endParaRPr lang="nb-NO" sz="1600"/>
          </a:p>
        </p:txBody>
      </p:sp>
      <p:sp>
        <p:nvSpPr>
          <p:cNvPr id="3" name="Tittel 2">
            <a:extLst>
              <a:ext uri="{FF2B5EF4-FFF2-40B4-BE49-F238E27FC236}">
                <a16:creationId xmlns:a16="http://schemas.microsoft.com/office/drawing/2014/main" id="{6F14AD42-A1BA-F7AF-946C-CC784E8F8020}"/>
              </a:ext>
            </a:extLst>
          </p:cNvPr>
          <p:cNvSpPr>
            <a:spLocks noGrp="1"/>
          </p:cNvSpPr>
          <p:nvPr>
            <p:ph type="title"/>
          </p:nvPr>
        </p:nvSpPr>
        <p:spPr/>
        <p:txBody>
          <a:bodyPr/>
          <a:lstStyle/>
          <a:p>
            <a:r>
              <a:rPr lang="nb-NO"/>
              <a:t>Røv</a:t>
            </a:r>
          </a:p>
        </p:txBody>
      </p:sp>
      <p:pic>
        <p:nvPicPr>
          <p:cNvPr id="5" name="Bilde 4">
            <a:extLst>
              <a:ext uri="{FF2B5EF4-FFF2-40B4-BE49-F238E27FC236}">
                <a16:creationId xmlns:a16="http://schemas.microsoft.com/office/drawing/2014/main" id="{B20DEA94-877B-E85B-0FF4-34763C6C0993}"/>
              </a:ext>
            </a:extLst>
          </p:cNvPr>
          <p:cNvPicPr>
            <a:picLocks noChangeAspect="1"/>
          </p:cNvPicPr>
          <p:nvPr/>
        </p:nvPicPr>
        <p:blipFill>
          <a:blip r:embed="rId3"/>
          <a:stretch>
            <a:fillRect/>
          </a:stretch>
        </p:blipFill>
        <p:spPr>
          <a:xfrm>
            <a:off x="752459" y="1704548"/>
            <a:ext cx="6504126" cy="4721368"/>
          </a:xfrm>
          <a:prstGeom prst="rect">
            <a:avLst/>
          </a:prstGeom>
        </p:spPr>
      </p:pic>
    </p:spTree>
    <p:extLst>
      <p:ext uri="{BB962C8B-B14F-4D97-AF65-F5344CB8AC3E}">
        <p14:creationId xmlns:p14="http://schemas.microsoft.com/office/powerpoint/2010/main" val="1551760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0A9D292-ADB6-6594-7B29-6C6716AB128B}"/>
              </a:ext>
            </a:extLst>
          </p:cNvPr>
          <p:cNvSpPr>
            <a:spLocks noGrp="1"/>
          </p:cNvSpPr>
          <p:nvPr>
            <p:ph idx="1"/>
          </p:nvPr>
        </p:nvSpPr>
        <p:spPr/>
        <p:txBody>
          <a:bodyPr vert="horz" lIns="0" tIns="0" rIns="0" bIns="0" rtlCol="0" anchor="t">
            <a:normAutofit/>
          </a:bodyPr>
          <a:lstStyle/>
          <a:p>
            <a:pPr marL="514350" indent="-514350">
              <a:buFont typeface="+mj-lt"/>
              <a:buAutoNum type="arabicPeriod"/>
            </a:pPr>
            <a:r>
              <a:rPr lang="nb-NO" dirty="0"/>
              <a:t>Innføring i prosjektets historikk</a:t>
            </a:r>
          </a:p>
          <a:p>
            <a:pPr marL="514350" indent="-514350">
              <a:buAutoNum type="arabicPeriod"/>
            </a:pPr>
            <a:endParaRPr lang="nb-NO" dirty="0"/>
          </a:p>
          <a:p>
            <a:pPr marL="514350" indent="-514350">
              <a:buFont typeface="+mj-lt"/>
              <a:buAutoNum type="arabicPeriod"/>
            </a:pPr>
            <a:r>
              <a:rPr lang="nb-NO" dirty="0"/>
              <a:t>Medvirkningsprosessen, og videre bompengeprosess</a:t>
            </a:r>
            <a:endParaRPr lang="nb-NO" dirty="0">
              <a:ea typeface="Verdana"/>
            </a:endParaRPr>
          </a:p>
          <a:p>
            <a:pPr marL="514350" indent="-514350">
              <a:buAutoNum type="arabicPeriod"/>
            </a:pPr>
            <a:endParaRPr lang="nb-NO" dirty="0"/>
          </a:p>
          <a:p>
            <a:pPr marL="514350" indent="-514350">
              <a:buFont typeface="+mj-lt"/>
              <a:buAutoNum type="arabicPeriod"/>
            </a:pPr>
            <a:r>
              <a:rPr lang="nb-NO" dirty="0"/>
              <a:t>Foreløpige tiltak i forprosjektet</a:t>
            </a:r>
            <a:endParaRPr lang="nb-NO" dirty="0">
              <a:ea typeface="Verdana"/>
            </a:endParaRPr>
          </a:p>
          <a:p>
            <a:pPr marL="514350" indent="-514350">
              <a:buAutoNum type="arabicPeriod"/>
            </a:pPr>
            <a:endParaRPr lang="nb-NO" dirty="0">
              <a:ea typeface="Verdana"/>
            </a:endParaRPr>
          </a:p>
          <a:p>
            <a:pPr marL="323850" indent="-323850"/>
            <a:endParaRPr lang="nb-NO" dirty="0">
              <a:ea typeface="Verdana"/>
            </a:endParaRPr>
          </a:p>
        </p:txBody>
      </p:sp>
      <p:sp>
        <p:nvSpPr>
          <p:cNvPr id="3" name="Tittel 2">
            <a:extLst>
              <a:ext uri="{FF2B5EF4-FFF2-40B4-BE49-F238E27FC236}">
                <a16:creationId xmlns:a16="http://schemas.microsoft.com/office/drawing/2014/main" id="{0526783C-C1F1-2EB6-AEBC-2947CB485790}"/>
              </a:ext>
            </a:extLst>
          </p:cNvPr>
          <p:cNvSpPr>
            <a:spLocks noGrp="1"/>
          </p:cNvSpPr>
          <p:nvPr>
            <p:ph type="title"/>
          </p:nvPr>
        </p:nvSpPr>
        <p:spPr/>
        <p:txBody>
          <a:bodyPr/>
          <a:lstStyle/>
          <a:p>
            <a:r>
              <a:rPr lang="nb-NO"/>
              <a:t>Agenda</a:t>
            </a:r>
          </a:p>
        </p:txBody>
      </p:sp>
    </p:spTree>
    <p:extLst>
      <p:ext uri="{BB962C8B-B14F-4D97-AF65-F5344CB8AC3E}">
        <p14:creationId xmlns:p14="http://schemas.microsoft.com/office/powerpoint/2010/main" val="3065539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89D7175D-7D08-06D2-A544-E4290A1B70E3}"/>
              </a:ext>
            </a:extLst>
          </p:cNvPr>
          <p:cNvPicPr>
            <a:picLocks noGrp="1" noChangeAspect="1"/>
          </p:cNvPicPr>
          <p:nvPr>
            <p:ph idx="1"/>
          </p:nvPr>
        </p:nvPicPr>
        <p:blipFill>
          <a:blip r:embed="rId3"/>
          <a:stretch>
            <a:fillRect/>
          </a:stretch>
        </p:blipFill>
        <p:spPr>
          <a:xfrm>
            <a:off x="6647085" y="1382109"/>
            <a:ext cx="5275408" cy="3543948"/>
          </a:xfrm>
        </p:spPr>
      </p:pic>
      <p:sp>
        <p:nvSpPr>
          <p:cNvPr id="3" name="Tittel 2">
            <a:extLst>
              <a:ext uri="{FF2B5EF4-FFF2-40B4-BE49-F238E27FC236}">
                <a16:creationId xmlns:a16="http://schemas.microsoft.com/office/drawing/2014/main" id="{51F364C9-8265-88DE-D1FC-1DF4BFB8CCC4}"/>
              </a:ext>
            </a:extLst>
          </p:cNvPr>
          <p:cNvSpPr>
            <a:spLocks noGrp="1"/>
          </p:cNvSpPr>
          <p:nvPr>
            <p:ph type="title"/>
          </p:nvPr>
        </p:nvSpPr>
        <p:spPr/>
        <p:txBody>
          <a:bodyPr/>
          <a:lstStyle/>
          <a:p>
            <a:r>
              <a:rPr lang="nb-NO"/>
              <a:t>Røv vurdert tatt ut i denne omgang</a:t>
            </a:r>
          </a:p>
        </p:txBody>
      </p:sp>
      <p:sp>
        <p:nvSpPr>
          <p:cNvPr id="6" name="TekstSylinder 5">
            <a:extLst>
              <a:ext uri="{FF2B5EF4-FFF2-40B4-BE49-F238E27FC236}">
                <a16:creationId xmlns:a16="http://schemas.microsoft.com/office/drawing/2014/main" id="{5AA5F9DE-4CFD-5122-83E7-120D25DF9563}"/>
              </a:ext>
            </a:extLst>
          </p:cNvPr>
          <p:cNvSpPr txBox="1"/>
          <p:nvPr/>
        </p:nvSpPr>
        <p:spPr>
          <a:xfrm>
            <a:off x="269507" y="1722922"/>
            <a:ext cx="2964581" cy="3139321"/>
          </a:xfrm>
          <a:prstGeom prst="rect">
            <a:avLst/>
          </a:prstGeom>
          <a:noFill/>
        </p:spPr>
        <p:txBody>
          <a:bodyPr wrap="square" rtlCol="0">
            <a:spAutoFit/>
          </a:bodyPr>
          <a:lstStyle/>
          <a:p>
            <a:pPr marL="0" lvl="1" indent="0">
              <a:buNone/>
            </a:pPr>
            <a:r>
              <a:rPr lang="nb-NO" sz="1800" u="sng"/>
              <a:t>  </a:t>
            </a:r>
          </a:p>
          <a:p>
            <a:pPr marL="0" lvl="1" indent="0">
              <a:buNone/>
            </a:pPr>
            <a:r>
              <a:rPr lang="nb-NO" sz="1800"/>
              <a:t>  - Tas ut pga. kostnader</a:t>
            </a:r>
          </a:p>
          <a:p>
            <a:pPr marL="0" lvl="1" indent="0">
              <a:buNone/>
            </a:pPr>
            <a:endParaRPr lang="nb-NO"/>
          </a:p>
          <a:p>
            <a:pPr marL="285750" lvl="1" indent="-285750">
              <a:buFontTx/>
              <a:buChar char="-"/>
            </a:pPr>
            <a:r>
              <a:rPr lang="nb-NO" sz="1800"/>
              <a:t>Fortau etablert –forbedring  situasjonen</a:t>
            </a:r>
          </a:p>
          <a:p>
            <a:pPr marL="285750" lvl="1" indent="-285750">
              <a:buFontTx/>
              <a:buChar char="-"/>
            </a:pPr>
            <a:endParaRPr lang="nb-NO"/>
          </a:p>
          <a:p>
            <a:pPr marL="285750" lvl="1" indent="-285750">
              <a:buFontTx/>
              <a:buChar char="-"/>
            </a:pPr>
            <a:r>
              <a:rPr lang="nb-NO" sz="1800"/>
              <a:t>Ny bru for gående og syklende</a:t>
            </a:r>
          </a:p>
          <a:p>
            <a:endParaRPr lang="nb-NO"/>
          </a:p>
        </p:txBody>
      </p:sp>
      <p:pic>
        <p:nvPicPr>
          <p:cNvPr id="8" name="Bilde 7">
            <a:extLst>
              <a:ext uri="{FF2B5EF4-FFF2-40B4-BE49-F238E27FC236}">
                <a16:creationId xmlns:a16="http://schemas.microsoft.com/office/drawing/2014/main" id="{62A863BD-C92F-F6F6-27AF-84EF0B36A0F7}"/>
              </a:ext>
            </a:extLst>
          </p:cNvPr>
          <p:cNvPicPr>
            <a:picLocks noChangeAspect="1"/>
          </p:cNvPicPr>
          <p:nvPr/>
        </p:nvPicPr>
        <p:blipFill>
          <a:blip r:embed="rId4"/>
          <a:stretch>
            <a:fillRect/>
          </a:stretch>
        </p:blipFill>
        <p:spPr>
          <a:xfrm>
            <a:off x="3234088" y="3370304"/>
            <a:ext cx="4732040" cy="3007474"/>
          </a:xfrm>
          <a:prstGeom prst="rect">
            <a:avLst/>
          </a:prstGeom>
        </p:spPr>
      </p:pic>
    </p:spTree>
    <p:extLst>
      <p:ext uri="{BB962C8B-B14F-4D97-AF65-F5344CB8AC3E}">
        <p14:creationId xmlns:p14="http://schemas.microsoft.com/office/powerpoint/2010/main" val="83459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926DF00-2E08-1631-9EEB-3F0A49F9A9AE}"/>
              </a:ext>
            </a:extLst>
          </p:cNvPr>
          <p:cNvSpPr>
            <a:spLocks noGrp="1"/>
          </p:cNvSpPr>
          <p:nvPr>
            <p:ph idx="1"/>
          </p:nvPr>
        </p:nvSpPr>
        <p:spPr>
          <a:xfrm>
            <a:off x="468287" y="1974572"/>
            <a:ext cx="4394447" cy="4667560"/>
          </a:xfrm>
        </p:spPr>
        <p:txBody>
          <a:bodyPr vert="horz" lIns="0" tIns="0" rIns="0" bIns="0" rtlCol="0" anchor="t">
            <a:normAutofit/>
          </a:bodyPr>
          <a:lstStyle/>
          <a:p>
            <a:pPr marL="0" lvl="0" indent="0" algn="just">
              <a:lnSpc>
                <a:spcPct val="107000"/>
              </a:lnSpc>
              <a:buNone/>
            </a:pPr>
            <a:r>
              <a:rPr lang="nb-NO" sz="1800" u="sng" kern="100">
                <a:effectLst/>
                <a:latin typeface="Calibri" panose="020F0502020204030204" pitchFamily="34" charset="0"/>
                <a:ea typeface="Calibri" panose="020F0502020204030204" pitchFamily="34" charset="0"/>
                <a:cs typeface="Times New Roman" panose="02020603050405020304" pitchFamily="18" charset="0"/>
              </a:rPr>
              <a:t>Bomstruktur:</a:t>
            </a:r>
          </a:p>
          <a:p>
            <a:pPr marL="323850" indent="-323850" defTabSz="457200">
              <a:lnSpc>
                <a:spcPct val="107000"/>
              </a:lnSpc>
            </a:pPr>
            <a:r>
              <a:rPr lang="nb-NO" sz="1800" kern="100">
                <a:latin typeface="Calibri" panose="020F0502020204030204" pitchFamily="34" charset="0"/>
                <a:cs typeface="Times New Roman" panose="02020603050405020304" pitchFamily="18" charset="0"/>
              </a:rPr>
              <a:t>Bompunkt ved kommunegrensen mellom Orkland og Rindal på 45 kr.</a:t>
            </a:r>
          </a:p>
          <a:p>
            <a:pPr marL="0" indent="0" algn="just">
              <a:lnSpc>
                <a:spcPct val="107000"/>
              </a:lnSpc>
              <a:spcAft>
                <a:spcPts val="800"/>
              </a:spcAft>
              <a:buNone/>
            </a:pPr>
            <a:r>
              <a:rPr lang="nb-NO" sz="1800" u="sng" kern="100">
                <a:latin typeface="Calibri" panose="020F0502020204030204" pitchFamily="34" charset="0"/>
                <a:ea typeface="Calibri" panose="020F0502020204030204" pitchFamily="34" charset="0"/>
                <a:cs typeface="Times New Roman" panose="02020603050405020304" pitchFamily="18" charset="0"/>
              </a:rPr>
              <a:t>Inntjening</a:t>
            </a:r>
            <a:r>
              <a:rPr lang="nb-NO" sz="1800" u="sng" kern="100">
                <a:effectLst/>
                <a:latin typeface="Calibri" panose="020F0502020204030204" pitchFamily="34" charset="0"/>
                <a:ea typeface="Calibri" panose="020F0502020204030204" pitchFamily="34" charset="0"/>
                <a:cs typeface="Times New Roman" panose="02020603050405020304" pitchFamily="18" charset="0"/>
              </a:rPr>
              <a:t>:</a:t>
            </a:r>
          </a:p>
          <a:p>
            <a:pPr marL="323850" indent="-323850">
              <a:lnSpc>
                <a:spcPct val="107000"/>
              </a:lnSpc>
            </a:pPr>
            <a:r>
              <a:rPr lang="nb-NO" sz="1800" kern="100">
                <a:effectLst/>
                <a:latin typeface="Calibri" panose="020F0502020204030204" pitchFamily="34" charset="0"/>
                <a:ea typeface="Calibri" panose="020F0502020204030204" pitchFamily="34" charset="0"/>
                <a:cs typeface="Times New Roman" panose="02020603050405020304" pitchFamily="18" charset="0"/>
              </a:rPr>
              <a:t>341 millioner kroner</a:t>
            </a:r>
          </a:p>
          <a:p>
            <a:pPr marL="0" lvl="0" indent="0" algn="just">
              <a:lnSpc>
                <a:spcPct val="107000"/>
              </a:lnSpc>
              <a:spcAft>
                <a:spcPts val="800"/>
              </a:spcAft>
              <a:buNone/>
            </a:pPr>
            <a:endParaRPr lang="nb-NO" sz="1800" i="1" kern="10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nb-NO" sz="1800" i="1" u="sng" kern="100">
                <a:latin typeface="Calibri" panose="020F0502020204030204" pitchFamily="34" charset="0"/>
                <a:ea typeface="Calibri" panose="020F0502020204030204" pitchFamily="34" charset="0"/>
                <a:cs typeface="Times New Roman" panose="02020603050405020304" pitchFamily="18" charset="0"/>
              </a:rPr>
              <a:t>Utelatt:</a:t>
            </a:r>
          </a:p>
          <a:p>
            <a:pPr marL="0" indent="0" algn="just">
              <a:lnSpc>
                <a:spcPct val="107000"/>
              </a:lnSpc>
              <a:spcAft>
                <a:spcPts val="800"/>
              </a:spcAft>
              <a:buNone/>
            </a:pPr>
            <a:r>
              <a:rPr lang="nb-NO" sz="1800" i="1" kern="100">
                <a:latin typeface="Calibri"/>
                <a:ea typeface="Calibri" panose="020F0502020204030204" pitchFamily="34" charset="0"/>
                <a:cs typeface="Times New Roman"/>
              </a:rPr>
              <a:t>Røv er ikke inkludert</a:t>
            </a:r>
          </a:p>
          <a:p>
            <a:pPr marL="0" lvl="0" indent="0" algn="just">
              <a:lnSpc>
                <a:spcPct val="107000"/>
              </a:lnSpc>
              <a:spcAft>
                <a:spcPts val="800"/>
              </a:spcAft>
              <a:buNone/>
            </a:pPr>
            <a:endParaRPr lang="nb-NO">
              <a:effectLst/>
              <a:latin typeface="Verdana"/>
              <a:ea typeface="Verdana"/>
              <a:cs typeface="Times New Roman" panose="02020603050405020304" pitchFamily="18" charset="0"/>
            </a:endParaRPr>
          </a:p>
          <a:p>
            <a:pPr marL="0" lvl="0" indent="0" algn="just">
              <a:lnSpc>
                <a:spcPct val="107000"/>
              </a:lnSpc>
              <a:spcAft>
                <a:spcPts val="800"/>
              </a:spcAft>
              <a:buNone/>
            </a:pPr>
            <a:endParaRPr lang="nb-NO">
              <a:effectLst/>
              <a:latin typeface="Verdana"/>
              <a:ea typeface="Verdana"/>
              <a:cs typeface="Times New Roman" panose="02020603050405020304" pitchFamily="18" charset="0"/>
            </a:endParaRPr>
          </a:p>
          <a:p>
            <a:pPr marL="0" indent="0" algn="just">
              <a:lnSpc>
                <a:spcPct val="107000"/>
              </a:lnSpc>
              <a:spcAft>
                <a:spcPts val="800"/>
              </a:spcAft>
              <a:buNone/>
            </a:pPr>
            <a:endParaRPr lang="nb-NO" sz="1800" i="1" kern="100">
              <a:latin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Symbol" panose="05050102010706020507" pitchFamily="18" charset="2"/>
              <a:buChar char=""/>
            </a:pPr>
            <a:endParaRPr lang="nb-NO" sz="1800" kern="100">
              <a:latin typeface="Calibri" panose="020F0502020204030204" pitchFamily="34" charset="0"/>
              <a:ea typeface="Verdana"/>
              <a:cs typeface="Times New Roman" panose="02020603050405020304" pitchFamily="18" charset="0"/>
            </a:endParaRPr>
          </a:p>
          <a:p>
            <a:pPr marL="0" indent="0" algn="just">
              <a:lnSpc>
                <a:spcPct val="107000"/>
              </a:lnSpc>
              <a:spcAft>
                <a:spcPts val="800"/>
              </a:spcAft>
              <a:buNone/>
            </a:pPr>
            <a:endParaRPr lang="nb-NO" sz="1800" kern="100">
              <a:latin typeface="Calibri" panose="020F0502020204030204" pitchFamily="34" charset="0"/>
              <a:ea typeface="Verdana"/>
              <a:cs typeface="Times New Roman" panose="02020603050405020304" pitchFamily="18" charset="0"/>
            </a:endParaRPr>
          </a:p>
          <a:p>
            <a:pPr marL="0" indent="0">
              <a:buNone/>
            </a:pPr>
            <a:endParaRPr lang="nb-NO">
              <a:ea typeface="Verdana"/>
            </a:endParaRPr>
          </a:p>
        </p:txBody>
      </p:sp>
      <p:sp>
        <p:nvSpPr>
          <p:cNvPr id="3" name="Tittel 2">
            <a:extLst>
              <a:ext uri="{FF2B5EF4-FFF2-40B4-BE49-F238E27FC236}">
                <a16:creationId xmlns:a16="http://schemas.microsoft.com/office/drawing/2014/main" id="{180A56F7-723B-805A-9A25-294B80A96FC4}"/>
              </a:ext>
            </a:extLst>
          </p:cNvPr>
          <p:cNvSpPr>
            <a:spLocks noGrp="1"/>
          </p:cNvSpPr>
          <p:nvPr>
            <p:ph type="title"/>
          </p:nvPr>
        </p:nvSpPr>
        <p:spPr/>
        <p:txBody>
          <a:bodyPr/>
          <a:lstStyle/>
          <a:p>
            <a:r>
              <a:rPr lang="nb-NO"/>
              <a:t>Storås – Skei </a:t>
            </a:r>
          </a:p>
        </p:txBody>
      </p:sp>
      <p:pic>
        <p:nvPicPr>
          <p:cNvPr id="6" name="Bilde 5">
            <a:extLst>
              <a:ext uri="{FF2B5EF4-FFF2-40B4-BE49-F238E27FC236}">
                <a16:creationId xmlns:a16="http://schemas.microsoft.com/office/drawing/2014/main" id="{945C7E5E-CFF4-9761-5DC2-BDA100335774}"/>
              </a:ext>
            </a:extLst>
          </p:cNvPr>
          <p:cNvPicPr>
            <a:picLocks noChangeAspect="1"/>
          </p:cNvPicPr>
          <p:nvPr/>
        </p:nvPicPr>
        <p:blipFill>
          <a:blip r:embed="rId3"/>
          <a:stretch>
            <a:fillRect/>
          </a:stretch>
        </p:blipFill>
        <p:spPr>
          <a:xfrm>
            <a:off x="4862734" y="2122056"/>
            <a:ext cx="6950042" cy="2613887"/>
          </a:xfrm>
          <a:prstGeom prst="rect">
            <a:avLst/>
          </a:prstGeom>
        </p:spPr>
      </p:pic>
    </p:spTree>
    <p:extLst>
      <p:ext uri="{BB962C8B-B14F-4D97-AF65-F5344CB8AC3E}">
        <p14:creationId xmlns:p14="http://schemas.microsoft.com/office/powerpoint/2010/main" val="303025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5E92E7D-0494-45CF-A3CC-EF7248C34103}"/>
              </a:ext>
            </a:extLst>
          </p:cNvPr>
          <p:cNvSpPr>
            <a:spLocks noGrp="1"/>
          </p:cNvSpPr>
          <p:nvPr>
            <p:ph type="title"/>
          </p:nvPr>
        </p:nvSpPr>
        <p:spPr>
          <a:xfrm>
            <a:off x="753692" y="326129"/>
            <a:ext cx="9835385" cy="1107996"/>
          </a:xfrm>
        </p:spPr>
        <p:txBody>
          <a:bodyPr/>
          <a:lstStyle/>
          <a:p>
            <a:r>
              <a:rPr lang="nb-NO"/>
              <a:t>Strekning 1: Fv. 65 Orkanger - Storås</a:t>
            </a:r>
          </a:p>
        </p:txBody>
      </p:sp>
      <p:sp>
        <p:nvSpPr>
          <p:cNvPr id="26" name="Plassholder for innhold 25">
            <a:extLst>
              <a:ext uri="{FF2B5EF4-FFF2-40B4-BE49-F238E27FC236}">
                <a16:creationId xmlns:a16="http://schemas.microsoft.com/office/drawing/2014/main" id="{E6CA7734-33FE-411E-BFC5-B621E641A75E}"/>
              </a:ext>
            </a:extLst>
          </p:cNvPr>
          <p:cNvSpPr>
            <a:spLocks noGrp="1"/>
          </p:cNvSpPr>
          <p:nvPr>
            <p:ph idx="1"/>
          </p:nvPr>
        </p:nvSpPr>
        <p:spPr>
          <a:xfrm>
            <a:off x="753692" y="1836645"/>
            <a:ext cx="4291835" cy="4522381"/>
          </a:xfrm>
        </p:spPr>
        <p:txBody>
          <a:bodyPr/>
          <a:lstStyle/>
          <a:p>
            <a:pPr marL="0" indent="0">
              <a:buNone/>
            </a:pPr>
            <a:r>
              <a:rPr lang="nb-NO"/>
              <a:t>Prioriteringer i KVU</a:t>
            </a:r>
          </a:p>
        </p:txBody>
      </p:sp>
      <p:pic>
        <p:nvPicPr>
          <p:cNvPr id="28" name="Bilde 27">
            <a:extLst>
              <a:ext uri="{FF2B5EF4-FFF2-40B4-BE49-F238E27FC236}">
                <a16:creationId xmlns:a16="http://schemas.microsoft.com/office/drawing/2014/main" id="{E2286032-F737-4025-ABF6-80D28110803C}"/>
              </a:ext>
            </a:extLst>
          </p:cNvPr>
          <p:cNvPicPr>
            <a:picLocks noChangeAspect="1"/>
          </p:cNvPicPr>
          <p:nvPr/>
        </p:nvPicPr>
        <p:blipFill>
          <a:blip r:embed="rId3"/>
          <a:stretch>
            <a:fillRect/>
          </a:stretch>
        </p:blipFill>
        <p:spPr>
          <a:xfrm>
            <a:off x="753692" y="2513493"/>
            <a:ext cx="2441146" cy="2978505"/>
          </a:xfrm>
          <a:prstGeom prst="rect">
            <a:avLst/>
          </a:prstGeom>
        </p:spPr>
      </p:pic>
      <p:pic>
        <p:nvPicPr>
          <p:cNvPr id="8" name="Bilde 7">
            <a:extLst>
              <a:ext uri="{FF2B5EF4-FFF2-40B4-BE49-F238E27FC236}">
                <a16:creationId xmlns:a16="http://schemas.microsoft.com/office/drawing/2014/main" id="{7594E5B8-C556-E6EC-C8F4-B171D8100157}"/>
              </a:ext>
            </a:extLst>
          </p:cNvPr>
          <p:cNvPicPr>
            <a:picLocks noChangeAspect="1"/>
          </p:cNvPicPr>
          <p:nvPr/>
        </p:nvPicPr>
        <p:blipFill>
          <a:blip r:embed="rId4"/>
          <a:stretch>
            <a:fillRect/>
          </a:stretch>
        </p:blipFill>
        <p:spPr>
          <a:xfrm>
            <a:off x="4841043" y="1836645"/>
            <a:ext cx="5675991" cy="4580259"/>
          </a:xfrm>
          <a:prstGeom prst="rect">
            <a:avLst/>
          </a:prstGeom>
        </p:spPr>
      </p:pic>
    </p:spTree>
    <p:extLst>
      <p:ext uri="{BB962C8B-B14F-4D97-AF65-F5344CB8AC3E}">
        <p14:creationId xmlns:p14="http://schemas.microsoft.com/office/powerpoint/2010/main" val="1059521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2893986-BF14-45EA-A0C3-1041423DBA39}"/>
              </a:ext>
            </a:extLst>
          </p:cNvPr>
          <p:cNvSpPr>
            <a:spLocks noGrp="1"/>
          </p:cNvSpPr>
          <p:nvPr>
            <p:ph type="title"/>
          </p:nvPr>
        </p:nvSpPr>
        <p:spPr>
          <a:xfrm>
            <a:off x="753693" y="326129"/>
            <a:ext cx="9601200" cy="1107996"/>
          </a:xfrm>
        </p:spPr>
        <p:txBody>
          <a:bodyPr anchor="ctr">
            <a:normAutofit/>
          </a:bodyPr>
          <a:lstStyle/>
          <a:p>
            <a:r>
              <a:rPr lang="nb-NO"/>
              <a:t>Forve bru</a:t>
            </a:r>
          </a:p>
        </p:txBody>
      </p:sp>
      <p:sp>
        <p:nvSpPr>
          <p:cNvPr id="9" name="Content Placeholder 2">
            <a:extLst>
              <a:ext uri="{FF2B5EF4-FFF2-40B4-BE49-F238E27FC236}">
                <a16:creationId xmlns:a16="http://schemas.microsoft.com/office/drawing/2014/main" id="{B5EB5BC1-AEF8-E6DD-CBD2-C9D5801B7BE8}"/>
              </a:ext>
            </a:extLst>
          </p:cNvPr>
          <p:cNvSpPr>
            <a:spLocks noGrp="1"/>
          </p:cNvSpPr>
          <p:nvPr>
            <p:ph idx="1"/>
          </p:nvPr>
        </p:nvSpPr>
        <p:spPr>
          <a:xfrm>
            <a:off x="7263610" y="1717767"/>
            <a:ext cx="4807740" cy="4814104"/>
          </a:xfrm>
        </p:spPr>
        <p:txBody>
          <a:bodyPr>
            <a:normAutofit/>
          </a:bodyPr>
          <a:lstStyle/>
          <a:p>
            <a:r>
              <a:rPr lang="en-US" sz="2400"/>
              <a:t>Alt. 1 - </a:t>
            </a:r>
            <a:r>
              <a:rPr lang="en-US" sz="2400" err="1"/>
              <a:t>rød</a:t>
            </a:r>
            <a:r>
              <a:rPr lang="en-US" sz="2400"/>
              <a:t> </a:t>
            </a:r>
            <a:r>
              <a:rPr lang="en-US" sz="2400" err="1"/>
              <a:t>linje</a:t>
            </a:r>
            <a:r>
              <a:rPr lang="en-US" sz="2400"/>
              <a:t>: 363 mill.</a:t>
            </a:r>
          </a:p>
          <a:p>
            <a:pPr marL="324000" lvl="1" indent="0">
              <a:buNone/>
            </a:pPr>
            <a:endParaRPr lang="en-US"/>
          </a:p>
          <a:p>
            <a:r>
              <a:rPr lang="en-US" sz="2400"/>
              <a:t>Alt. 2 - </a:t>
            </a:r>
            <a:r>
              <a:rPr lang="en-US" sz="2400" err="1"/>
              <a:t>grønn</a:t>
            </a:r>
            <a:r>
              <a:rPr lang="en-US" sz="2400"/>
              <a:t> </a:t>
            </a:r>
            <a:r>
              <a:rPr lang="en-US" sz="2400" err="1"/>
              <a:t>linje</a:t>
            </a:r>
            <a:r>
              <a:rPr lang="en-US" sz="2400"/>
              <a:t>: 420 mill.</a:t>
            </a:r>
          </a:p>
          <a:p>
            <a:pPr marL="324000" lvl="1" indent="0">
              <a:buNone/>
            </a:pPr>
            <a:endParaRPr lang="en-US"/>
          </a:p>
          <a:p>
            <a:r>
              <a:rPr lang="en-US" sz="2400"/>
              <a:t>Alt. 3 - cyan </a:t>
            </a:r>
            <a:r>
              <a:rPr lang="en-US" sz="2400" err="1"/>
              <a:t>linje</a:t>
            </a:r>
            <a:r>
              <a:rPr lang="en-US" sz="2400"/>
              <a:t>: 251 mill.</a:t>
            </a:r>
          </a:p>
        </p:txBody>
      </p:sp>
      <p:pic>
        <p:nvPicPr>
          <p:cNvPr id="4" name="Plassholder for innhold 3">
            <a:extLst>
              <a:ext uri="{FF2B5EF4-FFF2-40B4-BE49-F238E27FC236}">
                <a16:creationId xmlns:a16="http://schemas.microsoft.com/office/drawing/2014/main" id="{FAFAF89D-4363-09F0-9993-86D22E1BFED4}"/>
              </a:ext>
            </a:extLst>
          </p:cNvPr>
          <p:cNvPicPr>
            <a:picLocks noGrp="1" noChangeAspect="1"/>
          </p:cNvPicPr>
          <p:nvPr>
            <p:ph idx="13"/>
          </p:nvPr>
        </p:nvPicPr>
        <p:blipFill rotWithShape="1">
          <a:blip r:embed="rId3"/>
          <a:srcRect l="3930" r="1" b="1"/>
          <a:stretch/>
        </p:blipFill>
        <p:spPr>
          <a:xfrm>
            <a:off x="812475" y="1665515"/>
            <a:ext cx="6451136" cy="4918760"/>
          </a:xfrm>
          <a:prstGeom prst="rect">
            <a:avLst/>
          </a:prstGeom>
          <a:noFill/>
        </p:spPr>
      </p:pic>
    </p:spTree>
    <p:extLst>
      <p:ext uri="{BB962C8B-B14F-4D97-AF65-F5344CB8AC3E}">
        <p14:creationId xmlns:p14="http://schemas.microsoft.com/office/powerpoint/2010/main" val="2452664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AD80F53-2535-34A4-36D3-6C13E30D5982}"/>
              </a:ext>
            </a:extLst>
          </p:cNvPr>
          <p:cNvSpPr>
            <a:spLocks noGrp="1"/>
          </p:cNvSpPr>
          <p:nvPr>
            <p:ph type="title"/>
          </p:nvPr>
        </p:nvSpPr>
        <p:spPr/>
        <p:txBody>
          <a:bodyPr/>
          <a:lstStyle/>
          <a:p>
            <a:r>
              <a:rPr lang="nb-NO"/>
              <a:t>Hallguttusvingen</a:t>
            </a:r>
          </a:p>
        </p:txBody>
      </p:sp>
      <p:pic>
        <p:nvPicPr>
          <p:cNvPr id="4" name="Plassholder for innhold 3">
            <a:extLst>
              <a:ext uri="{FF2B5EF4-FFF2-40B4-BE49-F238E27FC236}">
                <a16:creationId xmlns:a16="http://schemas.microsoft.com/office/drawing/2014/main" id="{0DCE18E7-BCB9-68A8-B45A-D3249DCE1C17}"/>
              </a:ext>
            </a:extLst>
          </p:cNvPr>
          <p:cNvPicPr>
            <a:picLocks noGrp="1" noChangeAspect="1"/>
          </p:cNvPicPr>
          <p:nvPr>
            <p:ph idx="1"/>
          </p:nvPr>
        </p:nvPicPr>
        <p:blipFill>
          <a:blip r:embed="rId3"/>
          <a:stretch>
            <a:fillRect/>
          </a:stretch>
        </p:blipFill>
        <p:spPr>
          <a:xfrm>
            <a:off x="698862" y="1841863"/>
            <a:ext cx="6445003" cy="4690008"/>
          </a:xfrm>
          <a:prstGeom prst="rect">
            <a:avLst/>
          </a:prstGeom>
        </p:spPr>
      </p:pic>
      <p:sp>
        <p:nvSpPr>
          <p:cNvPr id="5" name="Content Placeholder 2">
            <a:extLst>
              <a:ext uri="{FF2B5EF4-FFF2-40B4-BE49-F238E27FC236}">
                <a16:creationId xmlns:a16="http://schemas.microsoft.com/office/drawing/2014/main" id="{CBE247D3-221B-5A2C-D1C8-C42EEBBB4327}"/>
              </a:ext>
            </a:extLst>
          </p:cNvPr>
          <p:cNvSpPr txBox="1">
            <a:spLocks/>
          </p:cNvSpPr>
          <p:nvPr/>
        </p:nvSpPr>
        <p:spPr>
          <a:xfrm>
            <a:off x="7282660" y="1841863"/>
            <a:ext cx="4558275" cy="4814104"/>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Alt. 1 - </a:t>
            </a:r>
            <a:r>
              <a:rPr lang="en-US" sz="2400" err="1"/>
              <a:t>grønn</a:t>
            </a:r>
            <a:r>
              <a:rPr lang="en-US" sz="2400"/>
              <a:t> </a:t>
            </a:r>
            <a:r>
              <a:rPr lang="en-US" sz="2400" err="1"/>
              <a:t>linje</a:t>
            </a:r>
            <a:r>
              <a:rPr lang="en-US" sz="2400"/>
              <a:t>: 28 mill</a:t>
            </a:r>
          </a:p>
          <a:p>
            <a:pPr marL="324000" lvl="1" indent="0">
              <a:buNone/>
            </a:pPr>
            <a:endParaRPr lang="en-US"/>
          </a:p>
          <a:p>
            <a:r>
              <a:rPr lang="en-US" sz="2400"/>
              <a:t>Alt. 2 - </a:t>
            </a:r>
            <a:r>
              <a:rPr lang="en-US" sz="2400" err="1"/>
              <a:t>blå</a:t>
            </a:r>
            <a:r>
              <a:rPr lang="en-US" sz="2400"/>
              <a:t> </a:t>
            </a:r>
            <a:r>
              <a:rPr lang="en-US" sz="2400" err="1"/>
              <a:t>linje</a:t>
            </a:r>
            <a:r>
              <a:rPr lang="en-US" sz="2400"/>
              <a:t>: 55 mill</a:t>
            </a:r>
          </a:p>
          <a:p>
            <a:endParaRPr lang="en-US"/>
          </a:p>
        </p:txBody>
      </p:sp>
    </p:spTree>
    <p:extLst>
      <p:ext uri="{BB962C8B-B14F-4D97-AF65-F5344CB8AC3E}">
        <p14:creationId xmlns:p14="http://schemas.microsoft.com/office/powerpoint/2010/main" val="557639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4085055-315D-A460-E9E8-A9738B9BFB9F}"/>
              </a:ext>
            </a:extLst>
          </p:cNvPr>
          <p:cNvSpPr>
            <a:spLocks noGrp="1"/>
          </p:cNvSpPr>
          <p:nvPr>
            <p:ph type="title"/>
          </p:nvPr>
        </p:nvSpPr>
        <p:spPr/>
        <p:txBody>
          <a:bodyPr/>
          <a:lstStyle/>
          <a:p>
            <a:r>
              <a:rPr lang="nb-NO"/>
              <a:t>By</a:t>
            </a:r>
          </a:p>
        </p:txBody>
      </p:sp>
      <p:pic>
        <p:nvPicPr>
          <p:cNvPr id="4" name="Plassholder for innhold 3">
            <a:extLst>
              <a:ext uri="{FF2B5EF4-FFF2-40B4-BE49-F238E27FC236}">
                <a16:creationId xmlns:a16="http://schemas.microsoft.com/office/drawing/2014/main" id="{6E142CB8-AAFA-232A-7A15-BAD9F5C9B71E}"/>
              </a:ext>
            </a:extLst>
          </p:cNvPr>
          <p:cNvPicPr>
            <a:picLocks noGrp="1" noChangeAspect="1"/>
          </p:cNvPicPr>
          <p:nvPr>
            <p:ph idx="1"/>
          </p:nvPr>
        </p:nvPicPr>
        <p:blipFill>
          <a:blip r:embed="rId3"/>
          <a:stretch>
            <a:fillRect/>
          </a:stretch>
        </p:blipFill>
        <p:spPr>
          <a:xfrm>
            <a:off x="753693" y="1720868"/>
            <a:ext cx="6600696" cy="4811003"/>
          </a:xfrm>
          <a:prstGeom prst="rect">
            <a:avLst/>
          </a:prstGeom>
        </p:spPr>
      </p:pic>
      <p:sp>
        <p:nvSpPr>
          <p:cNvPr id="5" name="Content Placeholder 2">
            <a:extLst>
              <a:ext uri="{FF2B5EF4-FFF2-40B4-BE49-F238E27FC236}">
                <a16:creationId xmlns:a16="http://schemas.microsoft.com/office/drawing/2014/main" id="{EDF64F77-FD5E-B840-F74F-40D372192F95}"/>
              </a:ext>
            </a:extLst>
          </p:cNvPr>
          <p:cNvSpPr txBox="1">
            <a:spLocks/>
          </p:cNvSpPr>
          <p:nvPr/>
        </p:nvSpPr>
        <p:spPr>
          <a:xfrm>
            <a:off x="7354389" y="1717767"/>
            <a:ext cx="4837611" cy="4814104"/>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Alt. 1 - </a:t>
            </a:r>
            <a:r>
              <a:rPr lang="en-US" sz="2400" err="1"/>
              <a:t>grønn</a:t>
            </a:r>
            <a:r>
              <a:rPr lang="en-US" sz="2400"/>
              <a:t> </a:t>
            </a:r>
            <a:r>
              <a:rPr lang="en-US" sz="2400" err="1"/>
              <a:t>linje</a:t>
            </a:r>
            <a:r>
              <a:rPr lang="en-US" sz="2400"/>
              <a:t>: 356 mill.</a:t>
            </a:r>
          </a:p>
          <a:p>
            <a:pPr marL="324000" lvl="1" indent="0">
              <a:buNone/>
            </a:pPr>
            <a:endParaRPr lang="en-US"/>
          </a:p>
          <a:p>
            <a:r>
              <a:rPr lang="en-US" sz="2400"/>
              <a:t>Alt. 2 - </a:t>
            </a:r>
            <a:r>
              <a:rPr lang="en-US" sz="2400" err="1"/>
              <a:t>blå</a:t>
            </a:r>
            <a:r>
              <a:rPr lang="en-US" sz="2400"/>
              <a:t> </a:t>
            </a:r>
            <a:r>
              <a:rPr lang="en-US" sz="2400" err="1"/>
              <a:t>linje</a:t>
            </a:r>
            <a:r>
              <a:rPr lang="en-US" sz="2400"/>
              <a:t>: 205 mill.</a:t>
            </a:r>
          </a:p>
        </p:txBody>
      </p:sp>
    </p:spTree>
    <p:extLst>
      <p:ext uri="{BB962C8B-B14F-4D97-AF65-F5344CB8AC3E}">
        <p14:creationId xmlns:p14="http://schemas.microsoft.com/office/powerpoint/2010/main" val="40377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E28D2D0-3515-146B-35F9-A83F0492291A}"/>
              </a:ext>
            </a:extLst>
          </p:cNvPr>
          <p:cNvSpPr>
            <a:spLocks noGrp="1"/>
          </p:cNvSpPr>
          <p:nvPr>
            <p:ph type="title"/>
          </p:nvPr>
        </p:nvSpPr>
        <p:spPr/>
        <p:txBody>
          <a:bodyPr/>
          <a:lstStyle/>
          <a:p>
            <a:r>
              <a:rPr lang="nb-NO"/>
              <a:t>Moasvingen</a:t>
            </a:r>
          </a:p>
        </p:txBody>
      </p:sp>
      <p:pic>
        <p:nvPicPr>
          <p:cNvPr id="4" name="Plassholder for innhold 3">
            <a:extLst>
              <a:ext uri="{FF2B5EF4-FFF2-40B4-BE49-F238E27FC236}">
                <a16:creationId xmlns:a16="http://schemas.microsoft.com/office/drawing/2014/main" id="{E8568922-E1DD-03A0-8AE6-7E564584F102}"/>
              </a:ext>
            </a:extLst>
          </p:cNvPr>
          <p:cNvPicPr>
            <a:picLocks noGrp="1" noChangeAspect="1"/>
          </p:cNvPicPr>
          <p:nvPr>
            <p:ph idx="1"/>
          </p:nvPr>
        </p:nvPicPr>
        <p:blipFill>
          <a:blip r:embed="rId3"/>
          <a:stretch>
            <a:fillRect/>
          </a:stretch>
        </p:blipFill>
        <p:spPr>
          <a:xfrm>
            <a:off x="707972" y="1756954"/>
            <a:ext cx="6851425" cy="4965203"/>
          </a:xfrm>
          <a:prstGeom prst="rect">
            <a:avLst/>
          </a:prstGeom>
        </p:spPr>
      </p:pic>
      <p:sp>
        <p:nvSpPr>
          <p:cNvPr id="5" name="Content Placeholder 2">
            <a:extLst>
              <a:ext uri="{FF2B5EF4-FFF2-40B4-BE49-F238E27FC236}">
                <a16:creationId xmlns:a16="http://schemas.microsoft.com/office/drawing/2014/main" id="{F85F2A9B-8D11-3F19-F898-BA0EEA580079}"/>
              </a:ext>
            </a:extLst>
          </p:cNvPr>
          <p:cNvSpPr txBox="1">
            <a:spLocks/>
          </p:cNvSpPr>
          <p:nvPr/>
        </p:nvSpPr>
        <p:spPr>
          <a:xfrm>
            <a:off x="7559397" y="1756954"/>
            <a:ext cx="4558275" cy="4814104"/>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Alt. 1 - </a:t>
            </a:r>
            <a:r>
              <a:rPr lang="en-US" sz="2400" err="1"/>
              <a:t>rød</a:t>
            </a:r>
            <a:r>
              <a:rPr lang="en-US" sz="2400"/>
              <a:t> </a:t>
            </a:r>
            <a:r>
              <a:rPr lang="en-US" sz="2400" err="1"/>
              <a:t>linje</a:t>
            </a:r>
            <a:r>
              <a:rPr lang="en-US" sz="2400"/>
              <a:t>: 20 mill.</a:t>
            </a:r>
          </a:p>
          <a:p>
            <a:pPr marL="324000" lvl="1" indent="0">
              <a:buNone/>
            </a:pPr>
            <a:endParaRPr lang="en-US"/>
          </a:p>
          <a:p>
            <a:pPr marL="324000" lvl="1"/>
            <a:r>
              <a:rPr lang="en-US"/>
              <a:t>Alt. 2 - </a:t>
            </a:r>
            <a:r>
              <a:rPr lang="en-US" err="1"/>
              <a:t>grønn</a:t>
            </a:r>
            <a:r>
              <a:rPr lang="en-US"/>
              <a:t> </a:t>
            </a:r>
            <a:r>
              <a:rPr lang="en-US" err="1"/>
              <a:t>linje</a:t>
            </a:r>
            <a:r>
              <a:rPr lang="en-US"/>
              <a:t>: 52 mill.</a:t>
            </a:r>
          </a:p>
          <a:p>
            <a:pPr marL="0" indent="0">
              <a:buNone/>
            </a:pPr>
            <a:endParaRPr lang="en-US" sz="2400"/>
          </a:p>
        </p:txBody>
      </p:sp>
    </p:spTree>
    <p:extLst>
      <p:ext uri="{BB962C8B-B14F-4D97-AF65-F5344CB8AC3E}">
        <p14:creationId xmlns:p14="http://schemas.microsoft.com/office/powerpoint/2010/main" val="640184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511A059-7BF3-0D84-72D2-C5E5B347D6A9}"/>
              </a:ext>
            </a:extLst>
          </p:cNvPr>
          <p:cNvSpPr>
            <a:spLocks noGrp="1"/>
          </p:cNvSpPr>
          <p:nvPr>
            <p:ph type="title"/>
          </p:nvPr>
        </p:nvSpPr>
        <p:spPr/>
        <p:txBody>
          <a:bodyPr/>
          <a:lstStyle/>
          <a:p>
            <a:br>
              <a:rPr lang="nb-NO"/>
            </a:br>
            <a:r>
              <a:rPr lang="nb-NO"/>
              <a:t>Orkanger (Fannrem) - Storås</a:t>
            </a:r>
          </a:p>
        </p:txBody>
      </p:sp>
      <p:pic>
        <p:nvPicPr>
          <p:cNvPr id="4" name="Plassholder for innhold 3" descr="Et bilde som inneholder tekst, kart, skjermbilde, atlas&#10;&#10;Automatisk generert beskrivelse">
            <a:extLst>
              <a:ext uri="{FF2B5EF4-FFF2-40B4-BE49-F238E27FC236}">
                <a16:creationId xmlns:a16="http://schemas.microsoft.com/office/drawing/2014/main" id="{02F953F5-AAEC-819B-405C-0642AA222FA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08914" y="1547449"/>
            <a:ext cx="3554964" cy="5221175"/>
          </a:xfrm>
          <a:prstGeom prst="rect">
            <a:avLst/>
          </a:prstGeom>
          <a:noFill/>
          <a:ln>
            <a:noFill/>
          </a:ln>
        </p:spPr>
      </p:pic>
      <p:sp>
        <p:nvSpPr>
          <p:cNvPr id="5" name="TekstSylinder 4">
            <a:extLst>
              <a:ext uri="{FF2B5EF4-FFF2-40B4-BE49-F238E27FC236}">
                <a16:creationId xmlns:a16="http://schemas.microsoft.com/office/drawing/2014/main" id="{611E4598-90F5-43B6-4E54-0DF423F01A8E}"/>
              </a:ext>
            </a:extLst>
          </p:cNvPr>
          <p:cNvSpPr txBox="1"/>
          <p:nvPr/>
        </p:nvSpPr>
        <p:spPr>
          <a:xfrm>
            <a:off x="221942" y="1669002"/>
            <a:ext cx="5217805" cy="4342279"/>
          </a:xfrm>
          <a:prstGeom prst="rect">
            <a:avLst/>
          </a:prstGeom>
          <a:noFill/>
        </p:spPr>
        <p:txBody>
          <a:bodyPr wrap="square" lIns="91440" tIns="45720" rIns="91440" bIns="45720" rtlCol="0" anchor="t">
            <a:spAutoFit/>
          </a:bodyPr>
          <a:lstStyle/>
          <a:p>
            <a:pPr lvl="0" algn="just">
              <a:lnSpc>
                <a:spcPct val="107000"/>
              </a:lnSpc>
            </a:pPr>
            <a:r>
              <a:rPr lang="nb-NO" sz="1800" u="sng" kern="100">
                <a:effectLst/>
                <a:latin typeface="Calibri"/>
                <a:ea typeface="Calibri" panose="020F0502020204030204" pitchFamily="34" charset="0"/>
                <a:cs typeface="Times New Roman"/>
              </a:rPr>
              <a:t>Bomstruktur:</a:t>
            </a:r>
          </a:p>
          <a:p>
            <a:pPr marL="323850" lvl="0" indent="-323850">
              <a:lnSpc>
                <a:spcPct val="107000"/>
              </a:lnSpc>
              <a:buClr>
                <a:schemeClr val="tx2"/>
              </a:buClr>
              <a:buFont typeface="Arial" panose="020B0604020202020204" pitchFamily="34" charset="0"/>
              <a:buChar char="•"/>
            </a:pPr>
            <a:r>
              <a:rPr lang="nb-NO" kern="100">
                <a:latin typeface="Calibri"/>
                <a:cs typeface="Times New Roman"/>
              </a:rPr>
              <a:t>Struktur 1 – 1 bompunkt i By; på 45 kr.</a:t>
            </a:r>
          </a:p>
          <a:p>
            <a:pPr marL="323850" indent="-323850">
              <a:lnSpc>
                <a:spcPct val="107000"/>
              </a:lnSpc>
              <a:buClr>
                <a:schemeClr val="tx2"/>
              </a:buClr>
              <a:buFont typeface="Arial" panose="020B0604020202020204" pitchFamily="34" charset="0"/>
              <a:buChar char="•"/>
            </a:pPr>
            <a:r>
              <a:rPr lang="nb-NO" kern="100">
                <a:latin typeface="Calibri"/>
                <a:cs typeface="Times New Roman"/>
              </a:rPr>
              <a:t>Struktur 2 – 2 bompunkt; Forve bru og  Moasvingen, på 25 kr hver </a:t>
            </a:r>
            <a:r>
              <a:rPr lang="nb-NO" i="1" kern="100">
                <a:latin typeface="Calibri"/>
                <a:cs typeface="Times New Roman"/>
              </a:rPr>
              <a:t>(50 kr)</a:t>
            </a:r>
          </a:p>
          <a:p>
            <a:pPr marL="323850" indent="-323850">
              <a:lnSpc>
                <a:spcPct val="107000"/>
              </a:lnSpc>
              <a:spcAft>
                <a:spcPts val="800"/>
              </a:spcAft>
              <a:buClr>
                <a:schemeClr val="tx2"/>
              </a:buClr>
              <a:buFont typeface="Arial" panose="020B0604020202020204" pitchFamily="34" charset="0"/>
              <a:buChar char="•"/>
            </a:pPr>
            <a:r>
              <a:rPr lang="nb-NO" kern="100">
                <a:latin typeface="Calibri"/>
                <a:cs typeface="Times New Roman"/>
              </a:rPr>
              <a:t>Struktur 3 – 4 bompunkt; Forve bru, By, Moasvingen og nord for Storås alle på 12 kr hver </a:t>
            </a:r>
            <a:r>
              <a:rPr lang="nb-NO" i="1" kern="100">
                <a:latin typeface="Calibri"/>
                <a:cs typeface="Times New Roman"/>
              </a:rPr>
              <a:t>(48 kr)</a:t>
            </a:r>
          </a:p>
          <a:p>
            <a:pPr algn="just">
              <a:lnSpc>
                <a:spcPct val="107000"/>
              </a:lnSpc>
              <a:spcAft>
                <a:spcPts val="800"/>
              </a:spcAft>
            </a:pPr>
            <a:r>
              <a:rPr lang="nb-NO" sz="1800" u="sng" kern="100">
                <a:effectLst/>
                <a:latin typeface="Calibri"/>
                <a:ea typeface="Calibri" panose="020F0502020204030204" pitchFamily="34" charset="0"/>
                <a:cs typeface="Times New Roman"/>
              </a:rPr>
              <a:t>Inntjening</a:t>
            </a:r>
            <a:r>
              <a:rPr lang="nb-NO" u="sng" kern="100">
                <a:latin typeface="Calibri"/>
                <a:ea typeface="Calibri" panose="020F0502020204030204" pitchFamily="34" charset="0"/>
                <a:cs typeface="Times New Roman"/>
              </a:rPr>
              <a:t> (ÅDT):</a:t>
            </a:r>
            <a:endParaRPr lang="nb-NO" sz="1800" u="sng" kern="100">
              <a:effectLst/>
              <a:latin typeface="Calibri"/>
              <a:ea typeface="Calibri" panose="020F0502020204030204" pitchFamily="34" charset="0"/>
              <a:cs typeface="Times New Roman"/>
            </a:endParaRPr>
          </a:p>
          <a:p>
            <a:pPr marL="323850" indent="-323850">
              <a:lnSpc>
                <a:spcPct val="107000"/>
              </a:lnSpc>
              <a:buClr>
                <a:schemeClr val="tx2"/>
              </a:buClr>
              <a:buFont typeface="Arial" panose="020B0604020202020204" pitchFamily="34" charset="0"/>
              <a:buChar char="•"/>
            </a:pPr>
            <a:r>
              <a:rPr lang="nb-NO" kern="100">
                <a:latin typeface="Calibri"/>
                <a:cs typeface="Times New Roman"/>
              </a:rPr>
              <a:t>Struktur 1 - 1 060 millioner kroner.</a:t>
            </a:r>
          </a:p>
          <a:p>
            <a:pPr marL="323850" indent="-323850">
              <a:lnSpc>
                <a:spcPct val="107000"/>
              </a:lnSpc>
              <a:buClr>
                <a:schemeClr val="tx2"/>
              </a:buClr>
              <a:buFont typeface="Arial" panose="020B0604020202020204" pitchFamily="34" charset="0"/>
              <a:buChar char="•"/>
            </a:pPr>
            <a:r>
              <a:rPr lang="nb-NO" kern="100">
                <a:latin typeface="Calibri"/>
                <a:cs typeface="Times New Roman"/>
              </a:rPr>
              <a:t>Struktur 2 - 1 290 millioner kroner</a:t>
            </a:r>
          </a:p>
          <a:p>
            <a:pPr marL="323850" indent="-323850">
              <a:lnSpc>
                <a:spcPct val="107000"/>
              </a:lnSpc>
              <a:spcAft>
                <a:spcPts val="800"/>
              </a:spcAft>
              <a:buClr>
                <a:schemeClr val="tx2"/>
              </a:buClr>
              <a:buFont typeface="Arial" panose="020B0604020202020204" pitchFamily="34" charset="0"/>
              <a:buChar char="•"/>
            </a:pPr>
            <a:r>
              <a:rPr lang="nb-NO" kern="100">
                <a:latin typeface="Calibri"/>
                <a:cs typeface="Times New Roman"/>
              </a:rPr>
              <a:t>Struktur 3 - 1 010 millioner kroner.</a:t>
            </a:r>
          </a:p>
          <a:p>
            <a:pPr lvl="0">
              <a:lnSpc>
                <a:spcPct val="107000"/>
              </a:lnSpc>
              <a:spcAft>
                <a:spcPts val="800"/>
              </a:spcAft>
              <a:buClr>
                <a:schemeClr val="tx2"/>
              </a:buClr>
            </a:pPr>
            <a:r>
              <a:rPr lang="nb-NO" i="1" kern="100">
                <a:latin typeface="Calibri"/>
                <a:cs typeface="Times New Roman"/>
              </a:rPr>
              <a:t>Ingen utelatte prosjekter – mellomstrekninger varier</a:t>
            </a:r>
          </a:p>
          <a:p>
            <a:pPr lvl="0" algn="just">
              <a:lnSpc>
                <a:spcPct val="107000"/>
              </a:lnSpc>
              <a:spcAft>
                <a:spcPts val="800"/>
              </a:spcAft>
            </a:pP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568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839ADA60-3A91-4497-A839-C75B5E0A8BA4}"/>
              </a:ext>
            </a:extLst>
          </p:cNvPr>
          <p:cNvSpPr>
            <a:spLocks noGrp="1"/>
          </p:cNvSpPr>
          <p:nvPr>
            <p:ph idx="1"/>
          </p:nvPr>
        </p:nvSpPr>
        <p:spPr>
          <a:xfrm>
            <a:off x="753693" y="1755321"/>
            <a:ext cx="3043608" cy="371929"/>
          </a:xfrm>
        </p:spPr>
        <p:txBody>
          <a:bodyPr>
            <a:normAutofit/>
          </a:bodyPr>
          <a:lstStyle/>
          <a:p>
            <a:pPr marL="0" indent="0">
              <a:buNone/>
            </a:pPr>
            <a:r>
              <a:rPr lang="nb-NO" sz="2400"/>
              <a:t>Prioriteringer i KVU</a:t>
            </a:r>
          </a:p>
        </p:txBody>
      </p:sp>
      <p:sp>
        <p:nvSpPr>
          <p:cNvPr id="3" name="Tittel 2">
            <a:extLst>
              <a:ext uri="{FF2B5EF4-FFF2-40B4-BE49-F238E27FC236}">
                <a16:creationId xmlns:a16="http://schemas.microsoft.com/office/drawing/2014/main" id="{E5E92E7D-0494-45CF-A3CC-EF7248C34103}"/>
              </a:ext>
            </a:extLst>
          </p:cNvPr>
          <p:cNvSpPr>
            <a:spLocks noGrp="1"/>
          </p:cNvSpPr>
          <p:nvPr>
            <p:ph type="title"/>
          </p:nvPr>
        </p:nvSpPr>
        <p:spPr>
          <a:xfrm>
            <a:off x="753692" y="326129"/>
            <a:ext cx="10752507" cy="1107996"/>
          </a:xfrm>
        </p:spPr>
        <p:txBody>
          <a:bodyPr/>
          <a:lstStyle/>
          <a:p>
            <a:r>
              <a:rPr lang="nb-NO"/>
              <a:t>Strekning 3: Fv. 701/700 Storås - Berkåk</a:t>
            </a:r>
          </a:p>
        </p:txBody>
      </p:sp>
      <p:pic>
        <p:nvPicPr>
          <p:cNvPr id="9" name="Bilde 8">
            <a:extLst>
              <a:ext uri="{FF2B5EF4-FFF2-40B4-BE49-F238E27FC236}">
                <a16:creationId xmlns:a16="http://schemas.microsoft.com/office/drawing/2014/main" id="{1B40A347-87C2-4183-8FA1-80B0381E8EAF}"/>
              </a:ext>
            </a:extLst>
          </p:cNvPr>
          <p:cNvPicPr>
            <a:picLocks noChangeAspect="1"/>
          </p:cNvPicPr>
          <p:nvPr/>
        </p:nvPicPr>
        <p:blipFill>
          <a:blip r:embed="rId3"/>
          <a:stretch>
            <a:fillRect/>
          </a:stretch>
        </p:blipFill>
        <p:spPr>
          <a:xfrm>
            <a:off x="680941" y="2233117"/>
            <a:ext cx="1378841" cy="1151645"/>
          </a:xfrm>
          <a:prstGeom prst="rect">
            <a:avLst/>
          </a:prstGeom>
        </p:spPr>
      </p:pic>
      <p:pic>
        <p:nvPicPr>
          <p:cNvPr id="8" name="Bilde 7">
            <a:extLst>
              <a:ext uri="{FF2B5EF4-FFF2-40B4-BE49-F238E27FC236}">
                <a16:creationId xmlns:a16="http://schemas.microsoft.com/office/drawing/2014/main" id="{ACD13635-A219-C1CC-0B9A-D1A379D1289A}"/>
              </a:ext>
            </a:extLst>
          </p:cNvPr>
          <p:cNvPicPr>
            <a:picLocks noChangeAspect="1"/>
          </p:cNvPicPr>
          <p:nvPr/>
        </p:nvPicPr>
        <p:blipFill>
          <a:blip r:embed="rId4"/>
          <a:stretch>
            <a:fillRect/>
          </a:stretch>
        </p:blipFill>
        <p:spPr>
          <a:xfrm>
            <a:off x="2812176" y="2245342"/>
            <a:ext cx="4416199" cy="4074023"/>
          </a:xfrm>
          <a:prstGeom prst="rect">
            <a:avLst/>
          </a:prstGeom>
        </p:spPr>
      </p:pic>
      <p:pic>
        <p:nvPicPr>
          <p:cNvPr id="11" name="Bilde 10">
            <a:extLst>
              <a:ext uri="{FF2B5EF4-FFF2-40B4-BE49-F238E27FC236}">
                <a16:creationId xmlns:a16="http://schemas.microsoft.com/office/drawing/2014/main" id="{21AA3E8D-2535-60B7-B903-BE554681A281}"/>
              </a:ext>
            </a:extLst>
          </p:cNvPr>
          <p:cNvPicPr>
            <a:picLocks noChangeAspect="1"/>
          </p:cNvPicPr>
          <p:nvPr/>
        </p:nvPicPr>
        <p:blipFill>
          <a:blip r:embed="rId5"/>
          <a:stretch>
            <a:fillRect/>
          </a:stretch>
        </p:blipFill>
        <p:spPr>
          <a:xfrm>
            <a:off x="7354323" y="2245342"/>
            <a:ext cx="3916927" cy="4074023"/>
          </a:xfrm>
          <a:prstGeom prst="rect">
            <a:avLst/>
          </a:prstGeom>
        </p:spPr>
      </p:pic>
      <p:pic>
        <p:nvPicPr>
          <p:cNvPr id="1026" name="Picture 2">
            <a:extLst>
              <a:ext uri="{FF2B5EF4-FFF2-40B4-BE49-F238E27FC236}">
                <a16:creationId xmlns:a16="http://schemas.microsoft.com/office/drawing/2014/main" id="{8912A173-DBAD-EDE7-0678-B0E5146937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92" y="3384762"/>
            <a:ext cx="1657350" cy="1588928"/>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20B00750-936B-24BF-B0B5-722902F9DFFD}"/>
              </a:ext>
            </a:extLst>
          </p:cNvPr>
          <p:cNvSpPr txBox="1"/>
          <p:nvPr/>
        </p:nvSpPr>
        <p:spPr>
          <a:xfrm>
            <a:off x="2777289" y="6416841"/>
            <a:ext cx="6416842" cy="370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i="1">
                <a:ea typeface="Verdana"/>
              </a:rPr>
              <a:t>Merknad: </a:t>
            </a:r>
            <a:r>
              <a:rPr lang="nb-NO" i="1" err="1">
                <a:ea typeface="Verdana"/>
              </a:rPr>
              <a:t>Berkåkbakkan</a:t>
            </a:r>
            <a:r>
              <a:rPr lang="nb-NO" i="1">
                <a:ea typeface="Verdana"/>
              </a:rPr>
              <a:t> tatt ut i tidlig fase</a:t>
            </a:r>
            <a:endParaRPr lang="nb-NO" i="1"/>
          </a:p>
        </p:txBody>
      </p:sp>
    </p:spTree>
    <p:extLst>
      <p:ext uri="{BB962C8B-B14F-4D97-AF65-F5344CB8AC3E}">
        <p14:creationId xmlns:p14="http://schemas.microsoft.com/office/powerpoint/2010/main" val="1055381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1D4857EA-8F06-8FE4-5265-76F952944162}"/>
              </a:ext>
            </a:extLst>
          </p:cNvPr>
          <p:cNvPicPr>
            <a:picLocks noGrp="1" noChangeAspect="1"/>
          </p:cNvPicPr>
          <p:nvPr>
            <p:ph idx="1"/>
          </p:nvPr>
        </p:nvPicPr>
        <p:blipFill>
          <a:blip r:embed="rId3"/>
          <a:stretch>
            <a:fillRect/>
          </a:stretch>
        </p:blipFill>
        <p:spPr>
          <a:xfrm>
            <a:off x="5379579" y="1665703"/>
            <a:ext cx="3014439" cy="4866168"/>
          </a:xfrm>
        </p:spPr>
      </p:pic>
      <p:sp>
        <p:nvSpPr>
          <p:cNvPr id="3" name="Tittel 2">
            <a:extLst>
              <a:ext uri="{FF2B5EF4-FFF2-40B4-BE49-F238E27FC236}">
                <a16:creationId xmlns:a16="http://schemas.microsoft.com/office/drawing/2014/main" id="{F92691BD-26AC-874F-5074-AB070A1A49F2}"/>
              </a:ext>
            </a:extLst>
          </p:cNvPr>
          <p:cNvSpPr>
            <a:spLocks noGrp="1"/>
          </p:cNvSpPr>
          <p:nvPr>
            <p:ph type="title"/>
          </p:nvPr>
        </p:nvSpPr>
        <p:spPr/>
        <p:txBody>
          <a:bodyPr/>
          <a:lstStyle/>
          <a:p>
            <a:r>
              <a:rPr lang="nb-NO"/>
              <a:t>Meldal</a:t>
            </a:r>
          </a:p>
        </p:txBody>
      </p:sp>
      <p:sp>
        <p:nvSpPr>
          <p:cNvPr id="2" name="Plassholder for innhold 8">
            <a:extLst>
              <a:ext uri="{FF2B5EF4-FFF2-40B4-BE49-F238E27FC236}">
                <a16:creationId xmlns:a16="http://schemas.microsoft.com/office/drawing/2014/main" id="{B28D24E3-D3BF-C060-9B8A-2295D19DCCEC}"/>
              </a:ext>
            </a:extLst>
          </p:cNvPr>
          <p:cNvSpPr txBox="1">
            <a:spLocks/>
          </p:cNvSpPr>
          <p:nvPr/>
        </p:nvSpPr>
        <p:spPr>
          <a:xfrm>
            <a:off x="8394018" y="1684588"/>
            <a:ext cx="3699659" cy="4987907"/>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nb-NO"/>
              <a:t>Alt. 1 – T-kryss: 75 mill.</a:t>
            </a:r>
          </a:p>
          <a:p>
            <a:pPr lvl="1"/>
            <a:endParaRPr lang="nb-NO"/>
          </a:p>
          <a:p>
            <a:pPr lvl="1"/>
            <a:r>
              <a:rPr lang="nb-NO"/>
              <a:t>Alt. 2 – Rundkjøring: 22 </a:t>
            </a:r>
            <a:r>
              <a:rPr lang="nb-NO" err="1"/>
              <a:t>mill</a:t>
            </a:r>
            <a:endParaRPr lang="nb-NO"/>
          </a:p>
          <a:p>
            <a:pPr lvl="1"/>
            <a:endParaRPr lang="nb-NO"/>
          </a:p>
          <a:p>
            <a:pPr lvl="1"/>
            <a:r>
              <a:rPr lang="nb-NO"/>
              <a:t>Alt. 3 - Ønsker å se på et forenklet </a:t>
            </a:r>
            <a:r>
              <a:rPr lang="nb-NO" err="1"/>
              <a:t>t-kryss</a:t>
            </a:r>
            <a:endParaRPr lang="nb-NO"/>
          </a:p>
        </p:txBody>
      </p:sp>
      <p:pic>
        <p:nvPicPr>
          <p:cNvPr id="6" name="Bilde 5">
            <a:extLst>
              <a:ext uri="{FF2B5EF4-FFF2-40B4-BE49-F238E27FC236}">
                <a16:creationId xmlns:a16="http://schemas.microsoft.com/office/drawing/2014/main" id="{5565E080-045E-DB94-DBCD-64586FD196B2}"/>
              </a:ext>
            </a:extLst>
          </p:cNvPr>
          <p:cNvPicPr>
            <a:picLocks noChangeAspect="1"/>
          </p:cNvPicPr>
          <p:nvPr/>
        </p:nvPicPr>
        <p:blipFill>
          <a:blip r:embed="rId4"/>
          <a:stretch>
            <a:fillRect/>
          </a:stretch>
        </p:blipFill>
        <p:spPr>
          <a:xfrm>
            <a:off x="564975" y="1684588"/>
            <a:ext cx="4407881" cy="4866168"/>
          </a:xfrm>
          <a:prstGeom prst="rect">
            <a:avLst/>
          </a:prstGeom>
        </p:spPr>
      </p:pic>
    </p:spTree>
    <p:extLst>
      <p:ext uri="{BB962C8B-B14F-4D97-AF65-F5344CB8AC3E}">
        <p14:creationId xmlns:p14="http://schemas.microsoft.com/office/powerpoint/2010/main" val="345038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4D524347-9EB1-EA43-50AA-0ACF534C4F5B}"/>
              </a:ext>
            </a:extLst>
          </p:cNvPr>
          <p:cNvSpPr>
            <a:spLocks noGrp="1"/>
          </p:cNvSpPr>
          <p:nvPr>
            <p:ph idx="1"/>
          </p:nvPr>
        </p:nvSpPr>
        <p:spPr/>
        <p:txBody>
          <a:bodyPr/>
          <a:lstStyle/>
          <a:p>
            <a:endParaRPr lang="nb-NO"/>
          </a:p>
        </p:txBody>
      </p:sp>
      <p:pic>
        <p:nvPicPr>
          <p:cNvPr id="3074" name="Picture 2">
            <a:extLst>
              <a:ext uri="{FF2B5EF4-FFF2-40B4-BE49-F238E27FC236}">
                <a16:creationId xmlns:a16="http://schemas.microsoft.com/office/drawing/2014/main" id="{E8790C50-1EED-7B1B-9CC8-E22FCC99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33" y="0"/>
            <a:ext cx="10285134" cy="68711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9" name="Håndskrift 8">
                <a:extLst>
                  <a:ext uri="{FF2B5EF4-FFF2-40B4-BE49-F238E27FC236}">
                    <a16:creationId xmlns:a16="http://schemas.microsoft.com/office/drawing/2014/main" id="{40103812-82EE-4D24-8F41-BA11FBC6FC58}"/>
                  </a:ext>
                </a:extLst>
              </p14:cNvPr>
              <p14:cNvContentPartPr/>
              <p14:nvPr/>
            </p14:nvContentPartPr>
            <p14:xfrm>
              <a:off x="4297272" y="1997224"/>
              <a:ext cx="1738800" cy="1472040"/>
            </p14:xfrm>
          </p:contentPart>
        </mc:Choice>
        <mc:Fallback xmlns="">
          <p:pic>
            <p:nvPicPr>
              <p:cNvPr id="9" name="Håndskrift 8">
                <a:extLst>
                  <a:ext uri="{FF2B5EF4-FFF2-40B4-BE49-F238E27FC236}">
                    <a16:creationId xmlns:a16="http://schemas.microsoft.com/office/drawing/2014/main" id="{40103812-82EE-4D24-8F41-BA11FBC6FC58}"/>
                  </a:ext>
                </a:extLst>
              </p:cNvPr>
              <p:cNvPicPr/>
              <p:nvPr/>
            </p:nvPicPr>
            <p:blipFill>
              <a:blip r:embed="rId5"/>
              <a:stretch>
                <a:fillRect/>
              </a:stretch>
            </p:blipFill>
            <p:spPr>
              <a:xfrm>
                <a:off x="4288272" y="1988224"/>
                <a:ext cx="1756440" cy="148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Håndskrift 9">
                <a:extLst>
                  <a:ext uri="{FF2B5EF4-FFF2-40B4-BE49-F238E27FC236}">
                    <a16:creationId xmlns:a16="http://schemas.microsoft.com/office/drawing/2014/main" id="{024ABC53-887A-CE8A-AA39-981A64542794}"/>
                  </a:ext>
                </a:extLst>
              </p14:cNvPr>
              <p14:cNvContentPartPr/>
              <p14:nvPr/>
            </p14:nvContentPartPr>
            <p14:xfrm>
              <a:off x="2508792" y="3044464"/>
              <a:ext cx="1799280" cy="789480"/>
            </p14:xfrm>
          </p:contentPart>
        </mc:Choice>
        <mc:Fallback xmlns="">
          <p:pic>
            <p:nvPicPr>
              <p:cNvPr id="10" name="Håndskrift 9">
                <a:extLst>
                  <a:ext uri="{FF2B5EF4-FFF2-40B4-BE49-F238E27FC236}">
                    <a16:creationId xmlns:a16="http://schemas.microsoft.com/office/drawing/2014/main" id="{024ABC53-887A-CE8A-AA39-981A64542794}"/>
                  </a:ext>
                </a:extLst>
              </p:cNvPr>
              <p:cNvPicPr/>
              <p:nvPr/>
            </p:nvPicPr>
            <p:blipFill>
              <a:blip r:embed="rId7"/>
              <a:stretch>
                <a:fillRect/>
              </a:stretch>
            </p:blipFill>
            <p:spPr>
              <a:xfrm>
                <a:off x="2499792" y="3035464"/>
                <a:ext cx="1816920" cy="807120"/>
              </a:xfrm>
              <a:prstGeom prst="rect">
                <a:avLst/>
              </a:prstGeom>
            </p:spPr>
          </p:pic>
        </mc:Fallback>
      </mc:AlternateContent>
      <p:grpSp>
        <p:nvGrpSpPr>
          <p:cNvPr id="13" name="Gruppe 12">
            <a:extLst>
              <a:ext uri="{FF2B5EF4-FFF2-40B4-BE49-F238E27FC236}">
                <a16:creationId xmlns:a16="http://schemas.microsoft.com/office/drawing/2014/main" id="{3D04F296-928D-43C7-3B25-E7E0E9CA4E8F}"/>
              </a:ext>
            </a:extLst>
          </p:cNvPr>
          <p:cNvGrpSpPr/>
          <p:nvPr/>
        </p:nvGrpSpPr>
        <p:grpSpPr>
          <a:xfrm>
            <a:off x="5231472" y="25144"/>
            <a:ext cx="2536200" cy="2962800"/>
            <a:chOff x="5231472" y="25144"/>
            <a:chExt cx="2536200" cy="2962800"/>
          </a:xfrm>
        </p:grpSpPr>
        <mc:AlternateContent xmlns:mc="http://schemas.openxmlformats.org/markup-compatibility/2006" xmlns:p14="http://schemas.microsoft.com/office/powerpoint/2010/main">
          <mc:Choice Requires="p14">
            <p:contentPart p14:bwMode="auto" r:id="rId8">
              <p14:nvContentPartPr>
                <p14:cNvPr id="11" name="Håndskrift 10">
                  <a:extLst>
                    <a:ext uri="{FF2B5EF4-FFF2-40B4-BE49-F238E27FC236}">
                      <a16:creationId xmlns:a16="http://schemas.microsoft.com/office/drawing/2014/main" id="{02B7CD95-2C3E-17B7-5129-F2EE4254467D}"/>
                    </a:ext>
                  </a:extLst>
                </p14:cNvPr>
                <p14:cNvContentPartPr/>
                <p14:nvPr/>
              </p14:nvContentPartPr>
              <p14:xfrm>
                <a:off x="5231472" y="142144"/>
                <a:ext cx="2536200" cy="2845800"/>
              </p14:xfrm>
            </p:contentPart>
          </mc:Choice>
          <mc:Fallback xmlns="">
            <p:pic>
              <p:nvPicPr>
                <p:cNvPr id="11" name="Håndskrift 10">
                  <a:extLst>
                    <a:ext uri="{FF2B5EF4-FFF2-40B4-BE49-F238E27FC236}">
                      <a16:creationId xmlns:a16="http://schemas.microsoft.com/office/drawing/2014/main" id="{02B7CD95-2C3E-17B7-5129-F2EE4254467D}"/>
                    </a:ext>
                  </a:extLst>
                </p:cNvPr>
                <p:cNvPicPr/>
                <p:nvPr/>
              </p:nvPicPr>
              <p:blipFill>
                <a:blip r:embed="rId9"/>
                <a:stretch>
                  <a:fillRect/>
                </a:stretch>
              </p:blipFill>
              <p:spPr>
                <a:xfrm>
                  <a:off x="5222471" y="133144"/>
                  <a:ext cx="2553843" cy="2863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Håndskrift 11">
                  <a:extLst>
                    <a:ext uri="{FF2B5EF4-FFF2-40B4-BE49-F238E27FC236}">
                      <a16:creationId xmlns:a16="http://schemas.microsoft.com/office/drawing/2014/main" id="{DBBC8799-4DA7-A401-998E-E2D659D6D6DC}"/>
                    </a:ext>
                  </a:extLst>
                </p14:cNvPr>
                <p14:cNvContentPartPr/>
                <p14:nvPr/>
              </p14:nvContentPartPr>
              <p14:xfrm>
                <a:off x="5288352" y="25144"/>
                <a:ext cx="35280" cy="106920"/>
              </p14:xfrm>
            </p:contentPart>
          </mc:Choice>
          <mc:Fallback xmlns="">
            <p:pic>
              <p:nvPicPr>
                <p:cNvPr id="12" name="Håndskrift 11">
                  <a:extLst>
                    <a:ext uri="{FF2B5EF4-FFF2-40B4-BE49-F238E27FC236}">
                      <a16:creationId xmlns:a16="http://schemas.microsoft.com/office/drawing/2014/main" id="{DBBC8799-4DA7-A401-998E-E2D659D6D6DC}"/>
                    </a:ext>
                  </a:extLst>
                </p:cNvPr>
                <p:cNvPicPr/>
                <p:nvPr/>
              </p:nvPicPr>
              <p:blipFill>
                <a:blip r:embed="rId11"/>
                <a:stretch>
                  <a:fillRect/>
                </a:stretch>
              </p:blipFill>
              <p:spPr>
                <a:xfrm>
                  <a:off x="5279352" y="16144"/>
                  <a:ext cx="52920" cy="124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4" name="Håndskrift 3">
                <a:extLst>
                  <a:ext uri="{FF2B5EF4-FFF2-40B4-BE49-F238E27FC236}">
                    <a16:creationId xmlns:a16="http://schemas.microsoft.com/office/drawing/2014/main" id="{A3EAE248-1FBC-C9A3-8414-4584CEE4EE20}"/>
                  </a:ext>
                </a:extLst>
              </p14:cNvPr>
              <p14:cNvContentPartPr/>
              <p14:nvPr/>
            </p14:nvContentPartPr>
            <p14:xfrm>
              <a:off x="7964592" y="548224"/>
              <a:ext cx="823680" cy="2204280"/>
            </p14:xfrm>
          </p:contentPart>
        </mc:Choice>
        <mc:Fallback xmlns="">
          <p:pic>
            <p:nvPicPr>
              <p:cNvPr id="4" name="Håndskrift 3">
                <a:extLst>
                  <a:ext uri="{FF2B5EF4-FFF2-40B4-BE49-F238E27FC236}">
                    <a16:creationId xmlns:a16="http://schemas.microsoft.com/office/drawing/2014/main" id="{A3EAE248-1FBC-C9A3-8414-4584CEE4EE20}"/>
                  </a:ext>
                </a:extLst>
              </p:cNvPr>
              <p:cNvPicPr/>
              <p:nvPr/>
            </p:nvPicPr>
            <p:blipFill>
              <a:blip r:embed="rId13"/>
              <a:stretch>
                <a:fillRect/>
              </a:stretch>
            </p:blipFill>
            <p:spPr>
              <a:xfrm>
                <a:off x="7955592" y="539224"/>
                <a:ext cx="841320" cy="2221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Håndskrift 13">
                <a:extLst>
                  <a:ext uri="{FF2B5EF4-FFF2-40B4-BE49-F238E27FC236}">
                    <a16:creationId xmlns:a16="http://schemas.microsoft.com/office/drawing/2014/main" id="{58250C1A-FE03-7BDF-3D87-475173A5C39E}"/>
                  </a:ext>
                </a:extLst>
              </p14:cNvPr>
              <p14:cNvContentPartPr/>
              <p14:nvPr/>
            </p14:nvContentPartPr>
            <p14:xfrm>
              <a:off x="8229552" y="2846824"/>
              <a:ext cx="264960" cy="333720"/>
            </p14:xfrm>
          </p:contentPart>
        </mc:Choice>
        <mc:Fallback xmlns="">
          <p:pic>
            <p:nvPicPr>
              <p:cNvPr id="14" name="Håndskrift 13">
                <a:extLst>
                  <a:ext uri="{FF2B5EF4-FFF2-40B4-BE49-F238E27FC236}">
                    <a16:creationId xmlns:a16="http://schemas.microsoft.com/office/drawing/2014/main" id="{58250C1A-FE03-7BDF-3D87-475173A5C39E}"/>
                  </a:ext>
                </a:extLst>
              </p:cNvPr>
              <p:cNvPicPr/>
              <p:nvPr/>
            </p:nvPicPr>
            <p:blipFill>
              <a:blip r:embed="rId15"/>
              <a:stretch>
                <a:fillRect/>
              </a:stretch>
            </p:blipFill>
            <p:spPr>
              <a:xfrm>
                <a:off x="8220552" y="2837824"/>
                <a:ext cx="28260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Håndskrift 14">
                <a:extLst>
                  <a:ext uri="{FF2B5EF4-FFF2-40B4-BE49-F238E27FC236}">
                    <a16:creationId xmlns:a16="http://schemas.microsoft.com/office/drawing/2014/main" id="{C2DA3CF1-D1A0-B852-343B-D745CBF68BE5}"/>
                  </a:ext>
                </a:extLst>
              </p14:cNvPr>
              <p14:cNvContentPartPr/>
              <p14:nvPr/>
            </p14:nvContentPartPr>
            <p14:xfrm>
              <a:off x="7688472" y="3185944"/>
              <a:ext cx="569880" cy="1036080"/>
            </p14:xfrm>
          </p:contentPart>
        </mc:Choice>
        <mc:Fallback xmlns="">
          <p:pic>
            <p:nvPicPr>
              <p:cNvPr id="15" name="Håndskrift 14">
                <a:extLst>
                  <a:ext uri="{FF2B5EF4-FFF2-40B4-BE49-F238E27FC236}">
                    <a16:creationId xmlns:a16="http://schemas.microsoft.com/office/drawing/2014/main" id="{C2DA3CF1-D1A0-B852-343B-D745CBF68BE5}"/>
                  </a:ext>
                </a:extLst>
              </p:cNvPr>
              <p:cNvPicPr/>
              <p:nvPr/>
            </p:nvPicPr>
            <p:blipFill>
              <a:blip r:embed="rId17"/>
              <a:stretch>
                <a:fillRect/>
              </a:stretch>
            </p:blipFill>
            <p:spPr>
              <a:xfrm>
                <a:off x="7679466" y="3176941"/>
                <a:ext cx="587531" cy="105372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Håndskrift 15">
                <a:extLst>
                  <a:ext uri="{FF2B5EF4-FFF2-40B4-BE49-F238E27FC236}">
                    <a16:creationId xmlns:a16="http://schemas.microsoft.com/office/drawing/2014/main" id="{076C6F8D-4E52-60A7-37A1-0620C1A20A96}"/>
                  </a:ext>
                </a:extLst>
              </p14:cNvPr>
              <p14:cNvContentPartPr/>
              <p14:nvPr/>
            </p14:nvContentPartPr>
            <p14:xfrm>
              <a:off x="6505512" y="4222024"/>
              <a:ext cx="1196280" cy="85680"/>
            </p14:xfrm>
          </p:contentPart>
        </mc:Choice>
        <mc:Fallback xmlns="">
          <p:pic>
            <p:nvPicPr>
              <p:cNvPr id="16" name="Håndskrift 15">
                <a:extLst>
                  <a:ext uri="{FF2B5EF4-FFF2-40B4-BE49-F238E27FC236}">
                    <a16:creationId xmlns:a16="http://schemas.microsoft.com/office/drawing/2014/main" id="{076C6F8D-4E52-60A7-37A1-0620C1A20A96}"/>
                  </a:ext>
                </a:extLst>
              </p:cNvPr>
              <p:cNvPicPr/>
              <p:nvPr/>
            </p:nvPicPr>
            <p:blipFill>
              <a:blip r:embed="rId19"/>
              <a:stretch>
                <a:fillRect/>
              </a:stretch>
            </p:blipFill>
            <p:spPr>
              <a:xfrm>
                <a:off x="6496512" y="4213024"/>
                <a:ext cx="12139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Håndskrift 16">
                <a:extLst>
                  <a:ext uri="{FF2B5EF4-FFF2-40B4-BE49-F238E27FC236}">
                    <a16:creationId xmlns:a16="http://schemas.microsoft.com/office/drawing/2014/main" id="{38EBD664-81C8-7A6C-1D2D-3BF5A3D15641}"/>
                  </a:ext>
                </a:extLst>
              </p14:cNvPr>
              <p14:cNvContentPartPr/>
              <p14:nvPr/>
            </p14:nvContentPartPr>
            <p14:xfrm>
              <a:off x="5043912" y="4298344"/>
              <a:ext cx="1460520" cy="802080"/>
            </p14:xfrm>
          </p:contentPart>
        </mc:Choice>
        <mc:Fallback xmlns="">
          <p:pic>
            <p:nvPicPr>
              <p:cNvPr id="17" name="Håndskrift 16">
                <a:extLst>
                  <a:ext uri="{FF2B5EF4-FFF2-40B4-BE49-F238E27FC236}">
                    <a16:creationId xmlns:a16="http://schemas.microsoft.com/office/drawing/2014/main" id="{38EBD664-81C8-7A6C-1D2D-3BF5A3D15641}"/>
                  </a:ext>
                </a:extLst>
              </p:cNvPr>
              <p:cNvPicPr/>
              <p:nvPr/>
            </p:nvPicPr>
            <p:blipFill>
              <a:blip r:embed="rId21"/>
              <a:stretch>
                <a:fillRect/>
              </a:stretch>
            </p:blipFill>
            <p:spPr>
              <a:xfrm>
                <a:off x="5034912" y="4289348"/>
                <a:ext cx="1478160" cy="81971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Håndskrift 17">
                <a:extLst>
                  <a:ext uri="{FF2B5EF4-FFF2-40B4-BE49-F238E27FC236}">
                    <a16:creationId xmlns:a16="http://schemas.microsoft.com/office/drawing/2014/main" id="{13C0C138-2F23-3714-8A2D-0482DE79F5FF}"/>
                  </a:ext>
                </a:extLst>
              </p14:cNvPr>
              <p14:cNvContentPartPr/>
              <p14:nvPr/>
            </p14:nvContentPartPr>
            <p14:xfrm>
              <a:off x="8404152" y="5698744"/>
              <a:ext cx="589320" cy="372240"/>
            </p14:xfrm>
          </p:contentPart>
        </mc:Choice>
        <mc:Fallback xmlns="">
          <p:pic>
            <p:nvPicPr>
              <p:cNvPr id="18" name="Håndskrift 17">
                <a:extLst>
                  <a:ext uri="{FF2B5EF4-FFF2-40B4-BE49-F238E27FC236}">
                    <a16:creationId xmlns:a16="http://schemas.microsoft.com/office/drawing/2014/main" id="{13C0C138-2F23-3714-8A2D-0482DE79F5FF}"/>
                  </a:ext>
                </a:extLst>
              </p:cNvPr>
              <p:cNvPicPr/>
              <p:nvPr/>
            </p:nvPicPr>
            <p:blipFill>
              <a:blip r:embed="rId23"/>
              <a:stretch>
                <a:fillRect/>
              </a:stretch>
            </p:blipFill>
            <p:spPr>
              <a:xfrm>
                <a:off x="8395152" y="5689744"/>
                <a:ext cx="606960" cy="389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Håndskrift 18">
                <a:extLst>
                  <a:ext uri="{FF2B5EF4-FFF2-40B4-BE49-F238E27FC236}">
                    <a16:creationId xmlns:a16="http://schemas.microsoft.com/office/drawing/2014/main" id="{BB8DE44C-B116-D72B-C2FE-AA2CB2D9160A}"/>
                  </a:ext>
                </a:extLst>
              </p14:cNvPr>
              <p14:cNvContentPartPr/>
              <p14:nvPr/>
            </p14:nvContentPartPr>
            <p14:xfrm>
              <a:off x="8082672" y="4922224"/>
              <a:ext cx="316440" cy="771480"/>
            </p14:xfrm>
          </p:contentPart>
        </mc:Choice>
        <mc:Fallback xmlns="">
          <p:pic>
            <p:nvPicPr>
              <p:cNvPr id="19" name="Håndskrift 18">
                <a:extLst>
                  <a:ext uri="{FF2B5EF4-FFF2-40B4-BE49-F238E27FC236}">
                    <a16:creationId xmlns:a16="http://schemas.microsoft.com/office/drawing/2014/main" id="{BB8DE44C-B116-D72B-C2FE-AA2CB2D9160A}"/>
                  </a:ext>
                </a:extLst>
              </p:cNvPr>
              <p:cNvPicPr/>
              <p:nvPr/>
            </p:nvPicPr>
            <p:blipFill>
              <a:blip r:embed="rId25"/>
              <a:stretch>
                <a:fillRect/>
              </a:stretch>
            </p:blipFill>
            <p:spPr>
              <a:xfrm>
                <a:off x="8073672" y="4913224"/>
                <a:ext cx="334080" cy="789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Håndskrift 19">
                <a:extLst>
                  <a:ext uri="{FF2B5EF4-FFF2-40B4-BE49-F238E27FC236}">
                    <a16:creationId xmlns:a16="http://schemas.microsoft.com/office/drawing/2014/main" id="{45F2DFF7-4D90-2550-5CA8-CB0AC5C9BFE6}"/>
                  </a:ext>
                </a:extLst>
              </p14:cNvPr>
              <p14:cNvContentPartPr/>
              <p14:nvPr/>
            </p14:nvContentPartPr>
            <p14:xfrm>
              <a:off x="7691712" y="4261624"/>
              <a:ext cx="406080" cy="659160"/>
            </p14:xfrm>
          </p:contentPart>
        </mc:Choice>
        <mc:Fallback xmlns="">
          <p:pic>
            <p:nvPicPr>
              <p:cNvPr id="20" name="Håndskrift 19">
                <a:extLst>
                  <a:ext uri="{FF2B5EF4-FFF2-40B4-BE49-F238E27FC236}">
                    <a16:creationId xmlns:a16="http://schemas.microsoft.com/office/drawing/2014/main" id="{45F2DFF7-4D90-2550-5CA8-CB0AC5C9BFE6}"/>
                  </a:ext>
                </a:extLst>
              </p:cNvPr>
              <p:cNvPicPr/>
              <p:nvPr/>
            </p:nvPicPr>
            <p:blipFill>
              <a:blip r:embed="rId27"/>
              <a:stretch>
                <a:fillRect/>
              </a:stretch>
            </p:blipFill>
            <p:spPr>
              <a:xfrm>
                <a:off x="7682712" y="4252624"/>
                <a:ext cx="423720" cy="676800"/>
              </a:xfrm>
              <a:prstGeom prst="rect">
                <a:avLst/>
              </a:prstGeom>
            </p:spPr>
          </p:pic>
        </mc:Fallback>
      </mc:AlternateContent>
    </p:spTree>
    <p:extLst>
      <p:ext uri="{BB962C8B-B14F-4D97-AF65-F5344CB8AC3E}">
        <p14:creationId xmlns:p14="http://schemas.microsoft.com/office/powerpoint/2010/main" val="893112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0B62F247-A141-F132-A048-554059663585}"/>
              </a:ext>
            </a:extLst>
          </p:cNvPr>
          <p:cNvPicPr>
            <a:picLocks noGrp="1" noChangeAspect="1"/>
          </p:cNvPicPr>
          <p:nvPr>
            <p:ph idx="1"/>
          </p:nvPr>
        </p:nvPicPr>
        <p:blipFill>
          <a:blip r:embed="rId3"/>
          <a:stretch>
            <a:fillRect/>
          </a:stretch>
        </p:blipFill>
        <p:spPr>
          <a:xfrm>
            <a:off x="753693" y="1729676"/>
            <a:ext cx="6887836" cy="5002530"/>
          </a:xfrm>
        </p:spPr>
      </p:pic>
      <p:sp>
        <p:nvSpPr>
          <p:cNvPr id="3" name="Tittel 2">
            <a:extLst>
              <a:ext uri="{FF2B5EF4-FFF2-40B4-BE49-F238E27FC236}">
                <a16:creationId xmlns:a16="http://schemas.microsoft.com/office/drawing/2014/main" id="{2AEA8E80-DBB2-5A8F-537C-1D863A774EF6}"/>
              </a:ext>
            </a:extLst>
          </p:cNvPr>
          <p:cNvSpPr>
            <a:spLocks noGrp="1"/>
          </p:cNvSpPr>
          <p:nvPr>
            <p:ph type="title"/>
          </p:nvPr>
        </p:nvSpPr>
        <p:spPr/>
        <p:txBody>
          <a:bodyPr/>
          <a:lstStyle/>
          <a:p>
            <a:r>
              <a:rPr lang="nb-NO"/>
              <a:t>Å sentrum</a:t>
            </a:r>
          </a:p>
        </p:txBody>
      </p:sp>
      <p:sp>
        <p:nvSpPr>
          <p:cNvPr id="2" name="Plassholder for innhold 8">
            <a:extLst>
              <a:ext uri="{FF2B5EF4-FFF2-40B4-BE49-F238E27FC236}">
                <a16:creationId xmlns:a16="http://schemas.microsoft.com/office/drawing/2014/main" id="{27259749-0099-3FCA-20F2-34327EABEE2C}"/>
              </a:ext>
            </a:extLst>
          </p:cNvPr>
          <p:cNvSpPr txBox="1">
            <a:spLocks/>
          </p:cNvSpPr>
          <p:nvPr/>
        </p:nvSpPr>
        <p:spPr>
          <a:xfrm>
            <a:off x="7965446" y="1729676"/>
            <a:ext cx="3472861" cy="4987907"/>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nb-NO"/>
              <a:t>Rød linje: 86 mill.</a:t>
            </a:r>
          </a:p>
        </p:txBody>
      </p:sp>
    </p:spTree>
    <p:extLst>
      <p:ext uri="{BB962C8B-B14F-4D97-AF65-F5344CB8AC3E}">
        <p14:creationId xmlns:p14="http://schemas.microsoft.com/office/powerpoint/2010/main" val="3453023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04A1121-EF52-2568-089E-E13ACEAE9C93}"/>
              </a:ext>
            </a:extLst>
          </p:cNvPr>
          <p:cNvSpPr>
            <a:spLocks noGrp="1"/>
          </p:cNvSpPr>
          <p:nvPr>
            <p:ph type="title"/>
          </p:nvPr>
        </p:nvSpPr>
        <p:spPr/>
        <p:txBody>
          <a:bodyPr/>
          <a:lstStyle/>
          <a:p>
            <a:r>
              <a:rPr lang="nb-NO"/>
              <a:t>Grana bru</a:t>
            </a:r>
          </a:p>
        </p:txBody>
      </p:sp>
      <p:pic>
        <p:nvPicPr>
          <p:cNvPr id="4" name="Plassholder for innhold 3">
            <a:extLst>
              <a:ext uri="{FF2B5EF4-FFF2-40B4-BE49-F238E27FC236}">
                <a16:creationId xmlns:a16="http://schemas.microsoft.com/office/drawing/2014/main" id="{60B7A1A2-7D64-410D-5747-5D4153984DBD}"/>
              </a:ext>
            </a:extLst>
          </p:cNvPr>
          <p:cNvPicPr>
            <a:picLocks noGrp="1" noChangeAspect="1"/>
          </p:cNvPicPr>
          <p:nvPr>
            <p:ph idx="1"/>
          </p:nvPr>
        </p:nvPicPr>
        <p:blipFill>
          <a:blip r:embed="rId3"/>
          <a:stretch>
            <a:fillRect/>
          </a:stretch>
        </p:blipFill>
        <p:spPr>
          <a:xfrm rot="5400000">
            <a:off x="1682624" y="769241"/>
            <a:ext cx="4997595" cy="6855461"/>
          </a:xfrm>
          <a:prstGeom prst="rect">
            <a:avLst/>
          </a:prstGeom>
        </p:spPr>
      </p:pic>
      <p:sp>
        <p:nvSpPr>
          <p:cNvPr id="2" name="Plassholder for innhold 8">
            <a:extLst>
              <a:ext uri="{FF2B5EF4-FFF2-40B4-BE49-F238E27FC236}">
                <a16:creationId xmlns:a16="http://schemas.microsoft.com/office/drawing/2014/main" id="{B9D52C4C-6CA7-F6A7-8E7D-7F8403F48329}"/>
              </a:ext>
            </a:extLst>
          </p:cNvPr>
          <p:cNvSpPr txBox="1">
            <a:spLocks/>
          </p:cNvSpPr>
          <p:nvPr/>
        </p:nvSpPr>
        <p:spPr>
          <a:xfrm>
            <a:off x="7609152" y="1707862"/>
            <a:ext cx="3648127" cy="4987907"/>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nb-NO"/>
              <a:t>Alt. 1 - Grønn linje: 235 mill.</a:t>
            </a:r>
          </a:p>
          <a:p>
            <a:pPr marL="648000" lvl="2" indent="0">
              <a:buNone/>
            </a:pPr>
            <a:endParaRPr lang="nb-NO"/>
          </a:p>
          <a:p>
            <a:pPr lvl="1"/>
            <a:r>
              <a:rPr lang="nb-NO"/>
              <a:t>Alt. 2 - Rød linje: 280 mill.</a:t>
            </a:r>
            <a:endParaRPr lang="nb-NO" sz="2000"/>
          </a:p>
          <a:p>
            <a:pPr marL="648000" lvl="2" indent="0">
              <a:buNone/>
            </a:pPr>
            <a:endParaRPr lang="nb-NO" sz="1600"/>
          </a:p>
          <a:p>
            <a:pPr lvl="1"/>
            <a:r>
              <a:rPr lang="nb-NO"/>
              <a:t>Alt. 3 - Blå linje: 96 mill.</a:t>
            </a:r>
          </a:p>
          <a:p>
            <a:pPr lvl="1"/>
            <a:endParaRPr lang="nb-NO"/>
          </a:p>
        </p:txBody>
      </p:sp>
    </p:spTree>
    <p:extLst>
      <p:ext uri="{BB962C8B-B14F-4D97-AF65-F5344CB8AC3E}">
        <p14:creationId xmlns:p14="http://schemas.microsoft.com/office/powerpoint/2010/main" val="2332135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F3F1A15-DB81-E1C4-EEB6-B9BD2B190057}"/>
              </a:ext>
            </a:extLst>
          </p:cNvPr>
          <p:cNvSpPr>
            <a:spLocks noGrp="1"/>
          </p:cNvSpPr>
          <p:nvPr>
            <p:ph type="title"/>
          </p:nvPr>
        </p:nvSpPr>
        <p:spPr/>
        <p:txBody>
          <a:bodyPr/>
          <a:lstStyle/>
          <a:p>
            <a:r>
              <a:rPr lang="nb-NO"/>
              <a:t>Merk bru</a:t>
            </a:r>
          </a:p>
        </p:txBody>
      </p:sp>
      <p:pic>
        <p:nvPicPr>
          <p:cNvPr id="4" name="Plassholder for innhold 3">
            <a:extLst>
              <a:ext uri="{FF2B5EF4-FFF2-40B4-BE49-F238E27FC236}">
                <a16:creationId xmlns:a16="http://schemas.microsoft.com/office/drawing/2014/main" id="{904DB2C4-A39C-8520-491D-B8978A899F4C}"/>
              </a:ext>
            </a:extLst>
          </p:cNvPr>
          <p:cNvPicPr>
            <a:picLocks noGrp="1" noChangeAspect="1"/>
          </p:cNvPicPr>
          <p:nvPr>
            <p:ph idx="1"/>
          </p:nvPr>
        </p:nvPicPr>
        <p:blipFill>
          <a:blip r:embed="rId3"/>
          <a:stretch>
            <a:fillRect/>
          </a:stretch>
        </p:blipFill>
        <p:spPr>
          <a:xfrm>
            <a:off x="753693" y="1718018"/>
            <a:ext cx="6875016" cy="4997608"/>
          </a:xfrm>
          <a:prstGeom prst="rect">
            <a:avLst/>
          </a:prstGeom>
        </p:spPr>
      </p:pic>
      <p:sp>
        <p:nvSpPr>
          <p:cNvPr id="2" name="Plassholder for innhold 8">
            <a:extLst>
              <a:ext uri="{FF2B5EF4-FFF2-40B4-BE49-F238E27FC236}">
                <a16:creationId xmlns:a16="http://schemas.microsoft.com/office/drawing/2014/main" id="{64A7AF2F-137B-4EF8-42B8-F93D3F22C8B9}"/>
              </a:ext>
            </a:extLst>
          </p:cNvPr>
          <p:cNvSpPr txBox="1">
            <a:spLocks/>
          </p:cNvSpPr>
          <p:nvPr/>
        </p:nvSpPr>
        <p:spPr>
          <a:xfrm>
            <a:off x="7721600" y="1718018"/>
            <a:ext cx="3891279" cy="4987907"/>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nb-NO"/>
              <a:t>Alt. 1 - Grønn linje: 203 mill.</a:t>
            </a:r>
          </a:p>
          <a:p>
            <a:pPr marL="648000" lvl="2" indent="0">
              <a:buNone/>
            </a:pPr>
            <a:endParaRPr lang="nb-NO"/>
          </a:p>
          <a:p>
            <a:pPr lvl="1"/>
            <a:r>
              <a:rPr lang="nb-NO"/>
              <a:t>Alt. 2 - Blå linje: 136 mill. </a:t>
            </a:r>
            <a:endParaRPr lang="nb-NO" sz="2000"/>
          </a:p>
          <a:p>
            <a:pPr marL="648000" lvl="2" indent="0">
              <a:buNone/>
            </a:pPr>
            <a:endParaRPr lang="nb-NO" sz="1600"/>
          </a:p>
          <a:p>
            <a:pPr lvl="1"/>
            <a:r>
              <a:rPr lang="nb-NO"/>
              <a:t>Alt. 3 - Rød linje: 120 mill.</a:t>
            </a:r>
          </a:p>
          <a:p>
            <a:pPr marL="324000" lvl="1" indent="0">
              <a:buNone/>
            </a:pPr>
            <a:endParaRPr lang="nb-NO"/>
          </a:p>
        </p:txBody>
      </p:sp>
    </p:spTree>
    <p:extLst>
      <p:ext uri="{BB962C8B-B14F-4D97-AF65-F5344CB8AC3E}">
        <p14:creationId xmlns:p14="http://schemas.microsoft.com/office/powerpoint/2010/main" val="346713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D8449E7-0CBE-9F24-0988-0318D89B37E3}"/>
              </a:ext>
            </a:extLst>
          </p:cNvPr>
          <p:cNvPicPr>
            <a:picLocks noGrp="1" noChangeAspect="1"/>
          </p:cNvPicPr>
          <p:nvPr>
            <p:ph idx="1"/>
          </p:nvPr>
        </p:nvPicPr>
        <p:blipFill>
          <a:blip r:embed="rId3"/>
          <a:stretch>
            <a:fillRect/>
          </a:stretch>
        </p:blipFill>
        <p:spPr>
          <a:xfrm>
            <a:off x="162560" y="1718018"/>
            <a:ext cx="8438732" cy="4582001"/>
          </a:xfrm>
        </p:spPr>
      </p:pic>
      <p:sp>
        <p:nvSpPr>
          <p:cNvPr id="3" name="Tittel 2">
            <a:extLst>
              <a:ext uri="{FF2B5EF4-FFF2-40B4-BE49-F238E27FC236}">
                <a16:creationId xmlns:a16="http://schemas.microsoft.com/office/drawing/2014/main" id="{F7DFB91D-5614-E6F7-E6A4-292705A5FAD2}"/>
              </a:ext>
            </a:extLst>
          </p:cNvPr>
          <p:cNvSpPr>
            <a:spLocks noGrp="1"/>
          </p:cNvSpPr>
          <p:nvPr>
            <p:ph type="title"/>
          </p:nvPr>
        </p:nvSpPr>
        <p:spPr/>
        <p:txBody>
          <a:bodyPr/>
          <a:lstStyle/>
          <a:p>
            <a:r>
              <a:rPr lang="nb-NO"/>
              <a:t>Stamnan</a:t>
            </a:r>
          </a:p>
        </p:txBody>
      </p:sp>
      <p:sp>
        <p:nvSpPr>
          <p:cNvPr id="6" name="Plassholder for innhold 8">
            <a:extLst>
              <a:ext uri="{FF2B5EF4-FFF2-40B4-BE49-F238E27FC236}">
                <a16:creationId xmlns:a16="http://schemas.microsoft.com/office/drawing/2014/main" id="{81562671-0F22-F909-3515-90F28CF4EFF7}"/>
              </a:ext>
            </a:extLst>
          </p:cNvPr>
          <p:cNvSpPr txBox="1">
            <a:spLocks/>
          </p:cNvSpPr>
          <p:nvPr/>
        </p:nvSpPr>
        <p:spPr>
          <a:xfrm>
            <a:off x="8737600" y="1718018"/>
            <a:ext cx="3291840" cy="4987907"/>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nb-NO"/>
              <a:t>Grønn linje gang-/sykkelveg ca. 2000 meter</a:t>
            </a:r>
          </a:p>
          <a:p>
            <a:pPr marL="324000" lvl="1" indent="0">
              <a:buNone/>
            </a:pPr>
            <a:endParaRPr lang="nb-NO"/>
          </a:p>
          <a:p>
            <a:pPr lvl="1"/>
            <a:r>
              <a:rPr lang="nb-NO"/>
              <a:t>Breddeutvidelse ca. 3500 meter</a:t>
            </a:r>
          </a:p>
          <a:p>
            <a:pPr lvl="1"/>
            <a:endParaRPr lang="nb-NO"/>
          </a:p>
        </p:txBody>
      </p:sp>
    </p:spTree>
    <p:extLst>
      <p:ext uri="{BB962C8B-B14F-4D97-AF65-F5344CB8AC3E}">
        <p14:creationId xmlns:p14="http://schemas.microsoft.com/office/powerpoint/2010/main" val="2101924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A44B6AF-05E4-1487-D2C8-05CB8C3EE6A7}"/>
              </a:ext>
            </a:extLst>
          </p:cNvPr>
          <p:cNvSpPr>
            <a:spLocks noGrp="1"/>
          </p:cNvSpPr>
          <p:nvPr>
            <p:ph idx="1"/>
          </p:nvPr>
        </p:nvSpPr>
        <p:spPr>
          <a:xfrm>
            <a:off x="753693" y="2081309"/>
            <a:ext cx="5132202" cy="3953108"/>
          </a:xfrm>
        </p:spPr>
        <p:txBody>
          <a:bodyPr vert="horz" lIns="0" tIns="0" rIns="0" bIns="0" rtlCol="0" anchor="t">
            <a:normAutofit/>
          </a:bodyPr>
          <a:lstStyle/>
          <a:p>
            <a:pPr marL="0" indent="0">
              <a:buNone/>
            </a:pPr>
            <a:r>
              <a:rPr lang="nb-NO" sz="1800" u="sng" kern="100">
                <a:effectLst/>
                <a:latin typeface="Calibri" panose="020F0502020204030204" pitchFamily="34" charset="0"/>
                <a:ea typeface="Calibri" panose="020F0502020204030204" pitchFamily="34" charset="0"/>
                <a:cs typeface="Times New Roman" panose="02020603050405020304" pitchFamily="18" charset="0"/>
              </a:rPr>
              <a:t>Bomstruktur:</a:t>
            </a:r>
            <a:endParaRPr lang="nb-NO" sz="1800"/>
          </a:p>
          <a:p>
            <a:pPr marL="323850" indent="-323850"/>
            <a:r>
              <a:rPr lang="nb-NO" sz="1800" kern="100">
                <a:latin typeface="Calibri" panose="020F0502020204030204" pitchFamily="34" charset="0"/>
                <a:cs typeface="Times New Roman" panose="02020603050405020304" pitchFamily="18" charset="0"/>
              </a:rPr>
              <a:t>45 kroner på kommunegrensa Orkland og Rennebu</a:t>
            </a:r>
          </a:p>
          <a:p>
            <a:pPr marL="323850" indent="-323850"/>
            <a:endParaRPr lang="nb-NO" sz="1800" kern="100">
              <a:latin typeface="Calibri" panose="020F0502020204030204" pitchFamily="34" charset="0"/>
              <a:cs typeface="Times New Roman" panose="02020603050405020304" pitchFamily="18" charset="0"/>
            </a:endParaRPr>
          </a:p>
          <a:p>
            <a:pPr marL="0" indent="0" algn="just">
              <a:lnSpc>
                <a:spcPct val="107000"/>
              </a:lnSpc>
              <a:spcAft>
                <a:spcPts val="800"/>
              </a:spcAft>
              <a:buNone/>
            </a:pPr>
            <a:r>
              <a:rPr lang="nb-NO" sz="1800" u="sng" kern="100">
                <a:effectLst/>
                <a:latin typeface="Calibri" panose="020F0502020204030204" pitchFamily="34" charset="0"/>
                <a:ea typeface="Calibri" panose="020F0502020204030204" pitchFamily="34" charset="0"/>
                <a:cs typeface="Times New Roman" panose="02020603050405020304" pitchFamily="18" charset="0"/>
              </a:rPr>
              <a:t>Inntjening:</a:t>
            </a:r>
          </a:p>
          <a:p>
            <a:pPr marL="323850" indent="-323850"/>
            <a:r>
              <a:rPr lang="nb-NO" sz="1800" kern="100">
                <a:effectLst/>
                <a:latin typeface="Calibri" panose="020F0502020204030204" pitchFamily="34" charset="0"/>
                <a:ea typeface="Calibri" panose="020F0502020204030204" pitchFamily="34" charset="0"/>
                <a:cs typeface="Times New Roman" panose="02020603050405020304" pitchFamily="18" charset="0"/>
              </a:rPr>
              <a:t>333 millioner kroner.</a:t>
            </a:r>
          </a:p>
          <a:p>
            <a:pPr marL="323850" indent="-323850"/>
            <a:endParaRPr lang="nb-NO" sz="1800" kern="100">
              <a:latin typeface="Calibri" panose="020F0502020204030204" pitchFamily="34" charset="0"/>
              <a:ea typeface="Calibri" panose="020F0502020204030204" pitchFamily="34" charset="0"/>
              <a:cs typeface="Times New Roman" panose="02020603050405020304" pitchFamily="18" charset="0"/>
            </a:endParaRPr>
          </a:p>
          <a:p>
            <a:pPr marL="0" indent="0" fontAlgn="base">
              <a:buNone/>
            </a:pPr>
            <a:r>
              <a:rPr lang="nb-NO" sz="1800" i="1" u="sng">
                <a:effectLst/>
                <a:latin typeface="Calibri" panose="020F0502020204030204" pitchFamily="34" charset="0"/>
                <a:ea typeface="Times New Roman" panose="02020603050405020304" pitchFamily="18" charset="0"/>
              </a:rPr>
              <a:t>Utelatt:</a:t>
            </a:r>
            <a:endParaRPr lang="nb-NO" sz="1800" i="1" u="sng">
              <a:effectLst/>
              <a:latin typeface="Times New Roman" panose="02020603050405020304" pitchFamily="18" charset="0"/>
              <a:ea typeface="Times New Roman" panose="02020603050405020304" pitchFamily="18" charset="0"/>
            </a:endParaRPr>
          </a:p>
          <a:p>
            <a:pPr marL="0" indent="0" fontAlgn="base">
              <a:buNone/>
            </a:pPr>
            <a:r>
              <a:rPr lang="nb-NO" sz="1800" i="1">
                <a:effectLst/>
                <a:latin typeface="Calibri"/>
                <a:ea typeface="Times New Roman" panose="02020603050405020304" pitchFamily="18" charset="0"/>
                <a:cs typeface="Calibri"/>
              </a:rPr>
              <a:t>Punkt 10 </a:t>
            </a:r>
            <a:r>
              <a:rPr lang="nb-NO" sz="1800" i="1">
                <a:latin typeface="Calibri"/>
                <a:ea typeface="Times New Roman" panose="02020603050405020304" pitchFamily="18" charset="0"/>
                <a:cs typeface="Calibri"/>
              </a:rPr>
              <a:t>Å, punkt </a:t>
            </a:r>
            <a:r>
              <a:rPr lang="nb-NO" sz="1800" i="1">
                <a:effectLst/>
                <a:latin typeface="Calibri"/>
                <a:ea typeface="Times New Roman" panose="02020603050405020304" pitchFamily="18" charset="0"/>
                <a:cs typeface="Calibri"/>
              </a:rPr>
              <a:t>13 Stamnan - ikke mulig å finansiere med kun ett bompunkt</a:t>
            </a:r>
            <a:r>
              <a:rPr lang="nb-NO" sz="1800" i="1">
                <a:latin typeface="Calibri"/>
                <a:ea typeface="Times New Roman" panose="02020603050405020304" pitchFamily="18" charset="0"/>
                <a:cs typeface="Calibri"/>
              </a:rPr>
              <a:t> </a:t>
            </a:r>
            <a:endParaRPr lang="nb-NO" sz="1800" i="1">
              <a:effectLst/>
              <a:latin typeface="Calibri" panose="020F0502020204030204" pitchFamily="34" charset="0"/>
              <a:ea typeface="Times New Roman" panose="02020603050405020304" pitchFamily="18" charset="0"/>
              <a:cs typeface="Calibri"/>
            </a:endParaRPr>
          </a:p>
          <a:p>
            <a:pPr marL="0" indent="0" fontAlgn="base">
              <a:buNone/>
            </a:pPr>
            <a:endParaRPr lang="nb-NO" sz="1800">
              <a:latin typeface="Calibri" panose="020F0502020204030204" pitchFamily="34" charset="0"/>
              <a:ea typeface="Times New Roman" panose="02020603050405020304" pitchFamily="18" charset="0"/>
            </a:endParaRPr>
          </a:p>
          <a:p>
            <a:pPr marL="323850" indent="-323850"/>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1800" u="sng" kern="1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1800" kern="100">
              <a:latin typeface="Calibri" panose="020F0502020204030204" pitchFamily="34" charset="0"/>
              <a:cs typeface="Times New Roman" panose="02020603050405020304" pitchFamily="18" charset="0"/>
            </a:endParaRPr>
          </a:p>
        </p:txBody>
      </p:sp>
      <p:sp>
        <p:nvSpPr>
          <p:cNvPr id="3" name="Tittel 2">
            <a:extLst>
              <a:ext uri="{FF2B5EF4-FFF2-40B4-BE49-F238E27FC236}">
                <a16:creationId xmlns:a16="http://schemas.microsoft.com/office/drawing/2014/main" id="{1AD80FC1-5121-6C76-21DF-1E6935F79031}"/>
              </a:ext>
            </a:extLst>
          </p:cNvPr>
          <p:cNvSpPr>
            <a:spLocks noGrp="1"/>
          </p:cNvSpPr>
          <p:nvPr>
            <p:ph type="title"/>
          </p:nvPr>
        </p:nvSpPr>
        <p:spPr/>
        <p:txBody>
          <a:bodyPr/>
          <a:lstStyle/>
          <a:p>
            <a:r>
              <a:rPr lang="nb-NO"/>
              <a:t>Storås - Berkåk</a:t>
            </a:r>
          </a:p>
        </p:txBody>
      </p:sp>
      <p:pic>
        <p:nvPicPr>
          <p:cNvPr id="4" name="Bilde 3" descr="Et bilde som inneholder tekst, kart, atlas&#10;&#10;Automatisk generert beskrivelse">
            <a:extLst>
              <a:ext uri="{FF2B5EF4-FFF2-40B4-BE49-F238E27FC236}">
                <a16:creationId xmlns:a16="http://schemas.microsoft.com/office/drawing/2014/main" id="{A2A40ECE-1C48-4E65-D84E-388B666B30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2604" y="1802515"/>
            <a:ext cx="3625081" cy="4231902"/>
          </a:xfrm>
          <a:prstGeom prst="rect">
            <a:avLst/>
          </a:prstGeom>
          <a:noFill/>
          <a:ln>
            <a:noFill/>
          </a:ln>
        </p:spPr>
      </p:pic>
    </p:spTree>
    <p:extLst>
      <p:ext uri="{BB962C8B-B14F-4D97-AF65-F5344CB8AC3E}">
        <p14:creationId xmlns:p14="http://schemas.microsoft.com/office/powerpoint/2010/main" val="3172242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4297E4D-4DDD-B4A8-AACB-D2CF27BDA913}"/>
              </a:ext>
            </a:extLst>
          </p:cNvPr>
          <p:cNvSpPr>
            <a:spLocks noGrp="1"/>
          </p:cNvSpPr>
          <p:nvPr>
            <p:ph type="title"/>
          </p:nvPr>
        </p:nvSpPr>
        <p:spPr/>
        <p:txBody>
          <a:bodyPr/>
          <a:lstStyle/>
          <a:p>
            <a:r>
              <a:rPr lang="nb-NO"/>
              <a:t>Strekning 4: Gjølme - Valset</a:t>
            </a:r>
          </a:p>
        </p:txBody>
      </p:sp>
      <p:sp>
        <p:nvSpPr>
          <p:cNvPr id="7" name="Plassholder for innhold 1">
            <a:extLst>
              <a:ext uri="{FF2B5EF4-FFF2-40B4-BE49-F238E27FC236}">
                <a16:creationId xmlns:a16="http://schemas.microsoft.com/office/drawing/2014/main" id="{EFC70BE2-E536-E143-2AA7-5BF7A66E0EB1}"/>
              </a:ext>
            </a:extLst>
          </p:cNvPr>
          <p:cNvSpPr txBox="1">
            <a:spLocks/>
          </p:cNvSpPr>
          <p:nvPr/>
        </p:nvSpPr>
        <p:spPr>
          <a:xfrm>
            <a:off x="753693" y="1797050"/>
            <a:ext cx="5344121" cy="1225549"/>
          </a:xfrm>
          <a:prstGeom prst="rect">
            <a:avLst/>
          </a:prstGeom>
        </p:spPr>
        <p:txBody>
          <a:bodyPr vert="horz" lIns="0" tIns="0" rIns="0" bIns="0" rtlCol="0" anchor="t">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400"/>
              <a:t>Prioriteringer i KVU:</a:t>
            </a:r>
          </a:p>
          <a:p>
            <a:pPr marL="0" indent="0">
              <a:buFont typeface="Arial" panose="020B0604020202020204" pitchFamily="34" charset="0"/>
              <a:buNone/>
            </a:pPr>
            <a:r>
              <a:rPr lang="nb-NO" sz="2400"/>
              <a:t> </a:t>
            </a:r>
          </a:p>
          <a:p>
            <a:pPr marL="0" indent="0">
              <a:buFont typeface="Arial" panose="020B0604020202020204" pitchFamily="34" charset="0"/>
              <a:buNone/>
            </a:pPr>
            <a:r>
              <a:rPr lang="nb-NO" sz="1400"/>
              <a:t>14.Ingdalen</a:t>
            </a:r>
          </a:p>
          <a:p>
            <a:pPr marL="0" indent="0">
              <a:buFont typeface="Arial" panose="020B0604020202020204" pitchFamily="34" charset="0"/>
              <a:buNone/>
            </a:pPr>
            <a:endParaRPr lang="nb-NO" sz="2400"/>
          </a:p>
          <a:p>
            <a:pPr marL="0" indent="0">
              <a:buFont typeface="Arial" panose="020B0604020202020204" pitchFamily="34" charset="0"/>
              <a:buNone/>
            </a:pPr>
            <a:endParaRPr lang="nb-NO" sz="2400">
              <a:ea typeface="Verdana"/>
            </a:endParaRPr>
          </a:p>
        </p:txBody>
      </p:sp>
      <p:pic>
        <p:nvPicPr>
          <p:cNvPr id="17" name="Bilde 16">
            <a:extLst>
              <a:ext uri="{FF2B5EF4-FFF2-40B4-BE49-F238E27FC236}">
                <a16:creationId xmlns:a16="http://schemas.microsoft.com/office/drawing/2014/main" id="{E28A1AE1-4AA5-96B1-BE09-EF8C2D205DBC}"/>
              </a:ext>
            </a:extLst>
          </p:cNvPr>
          <p:cNvPicPr>
            <a:picLocks noChangeAspect="1"/>
          </p:cNvPicPr>
          <p:nvPr/>
        </p:nvPicPr>
        <p:blipFill>
          <a:blip r:embed="rId3"/>
          <a:stretch>
            <a:fillRect/>
          </a:stretch>
        </p:blipFill>
        <p:spPr>
          <a:xfrm>
            <a:off x="5332425" y="1731572"/>
            <a:ext cx="3620217" cy="4846010"/>
          </a:xfrm>
          <a:prstGeom prst="rect">
            <a:avLst/>
          </a:prstGeom>
        </p:spPr>
      </p:pic>
    </p:spTree>
    <p:extLst>
      <p:ext uri="{BB962C8B-B14F-4D97-AF65-F5344CB8AC3E}">
        <p14:creationId xmlns:p14="http://schemas.microsoft.com/office/powerpoint/2010/main" val="4038882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3D04FF-145D-F0FF-F25B-5E635EE27F19}"/>
              </a:ext>
            </a:extLst>
          </p:cNvPr>
          <p:cNvSpPr>
            <a:spLocks noGrp="1"/>
          </p:cNvSpPr>
          <p:nvPr>
            <p:ph type="title"/>
          </p:nvPr>
        </p:nvSpPr>
        <p:spPr/>
        <p:txBody>
          <a:bodyPr/>
          <a:lstStyle/>
          <a:p>
            <a:r>
              <a:rPr lang="nb-NO"/>
              <a:t>Ingdalen </a:t>
            </a:r>
          </a:p>
        </p:txBody>
      </p:sp>
      <p:pic>
        <p:nvPicPr>
          <p:cNvPr id="5" name="Plassholder for innhold 3">
            <a:extLst>
              <a:ext uri="{FF2B5EF4-FFF2-40B4-BE49-F238E27FC236}">
                <a16:creationId xmlns:a16="http://schemas.microsoft.com/office/drawing/2014/main" id="{5B8FAFAD-871D-F352-8E9C-CEB42F4E99D0}"/>
              </a:ext>
            </a:extLst>
          </p:cNvPr>
          <p:cNvPicPr>
            <a:picLocks noChangeAspect="1"/>
          </p:cNvPicPr>
          <p:nvPr/>
        </p:nvPicPr>
        <p:blipFill>
          <a:blip r:embed="rId3"/>
          <a:stretch>
            <a:fillRect/>
          </a:stretch>
        </p:blipFill>
        <p:spPr>
          <a:xfrm rot="5400000">
            <a:off x="1567139" y="954891"/>
            <a:ext cx="4315487" cy="5942383"/>
          </a:xfrm>
          <a:prstGeom prst="rect">
            <a:avLst/>
          </a:prstGeom>
        </p:spPr>
      </p:pic>
      <p:sp>
        <p:nvSpPr>
          <p:cNvPr id="9" name="Plassholder for innhold 8">
            <a:extLst>
              <a:ext uri="{FF2B5EF4-FFF2-40B4-BE49-F238E27FC236}">
                <a16:creationId xmlns:a16="http://schemas.microsoft.com/office/drawing/2014/main" id="{4AC06EA6-E605-8BEE-27D0-E8E8B7589EFE}"/>
              </a:ext>
            </a:extLst>
          </p:cNvPr>
          <p:cNvSpPr txBox="1">
            <a:spLocks/>
          </p:cNvSpPr>
          <p:nvPr/>
        </p:nvSpPr>
        <p:spPr>
          <a:xfrm>
            <a:off x="7721601" y="1718018"/>
            <a:ext cx="3716708" cy="4987907"/>
          </a:xfrm>
          <a:prstGeom prst="rect">
            <a:avLst/>
          </a:prstGeom>
        </p:spPr>
        <p:txBody>
          <a:bodyPr vert="horz" lIns="0" tIns="0" rIns="0" bIns="0" rtlCol="0">
            <a:normAutofit/>
          </a:bodyPr>
          <a:lstStyle>
            <a:lvl1pPr marL="324000" indent="-324000" algn="l" defTabSz="914400" rtl="0" eaLnBrk="1" latinLnBrk="0" hangingPunct="1">
              <a:lnSpc>
                <a:spcPct val="100000"/>
              </a:lnSpc>
              <a:spcBef>
                <a:spcPts val="0"/>
              </a:spcBef>
              <a:buClr>
                <a:schemeClr val="tx2"/>
              </a:buClr>
              <a:buFont typeface="Arial" panose="020B0604020202020204" pitchFamily="34" charset="0"/>
              <a:buChar char="•"/>
              <a:defRPr sz="2800" kern="1200">
                <a:solidFill>
                  <a:schemeClr val="tx1"/>
                </a:solidFill>
                <a:latin typeface="+mn-lt"/>
                <a:ea typeface="+mn-ea"/>
                <a:cs typeface="+mn-cs"/>
              </a:defRPr>
            </a:lvl1pPr>
            <a:lvl2pPr marL="648000" indent="-324000" algn="l" defTabSz="914400" rtl="0" eaLnBrk="1" latinLnBrk="0" hangingPunct="1">
              <a:lnSpc>
                <a:spcPct val="100000"/>
              </a:lnSpc>
              <a:spcBef>
                <a:spcPts val="0"/>
              </a:spcBef>
              <a:buClr>
                <a:schemeClr val="tx2"/>
              </a:buClr>
              <a:buFont typeface="Arial" panose="020B0604020202020204" pitchFamily="34" charset="0"/>
              <a:buChar char="•"/>
              <a:defRPr sz="2400" kern="1200">
                <a:solidFill>
                  <a:schemeClr val="tx1"/>
                </a:solidFill>
                <a:latin typeface="+mn-lt"/>
                <a:ea typeface="+mn-ea"/>
                <a:cs typeface="+mn-cs"/>
              </a:defRPr>
            </a:lvl2pPr>
            <a:lvl3pPr marL="972000" indent="-324000"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3pPr>
            <a:lvl4pPr marL="1296000" indent="-324000" algn="l" defTabSz="914400" rtl="0" eaLnBrk="1" latinLnBrk="0" hangingPunct="1">
              <a:lnSpc>
                <a:spcPct val="100000"/>
              </a:lnSpc>
              <a:spcBef>
                <a:spcPts val="0"/>
              </a:spcBef>
              <a:buClr>
                <a:schemeClr val="tx2"/>
              </a:buClr>
              <a:buFont typeface="Arial" panose="020B0604020202020204" pitchFamily="34" charset="0"/>
              <a:buChar char="•"/>
              <a:defRPr sz="1800" kern="1200">
                <a:solidFill>
                  <a:schemeClr val="tx1"/>
                </a:solidFill>
                <a:latin typeface="+mn-lt"/>
                <a:ea typeface="+mn-ea"/>
                <a:cs typeface="+mn-cs"/>
              </a:defRPr>
            </a:lvl4pPr>
            <a:lvl5pPr marL="1620000" indent="-324000" algn="l" defTabSz="914400" rtl="0" eaLnBrk="1" latinLnBrk="0" hangingPunct="1">
              <a:lnSpc>
                <a:spcPct val="100000"/>
              </a:lnSpc>
              <a:spcBef>
                <a:spcPts val="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nb-NO"/>
              <a:t>Alt. 1 - Grønn linje: 171 mill.</a:t>
            </a:r>
          </a:p>
          <a:p>
            <a:pPr marL="648000" lvl="2" indent="0">
              <a:buNone/>
            </a:pPr>
            <a:endParaRPr lang="nb-NO" sz="2400"/>
          </a:p>
          <a:p>
            <a:pPr lvl="1"/>
            <a:r>
              <a:rPr lang="nb-NO"/>
              <a:t>Alt. 2 - Blå linje: 440 mill. </a:t>
            </a:r>
          </a:p>
          <a:p>
            <a:pPr marL="324000" lvl="1" indent="0">
              <a:buNone/>
            </a:pPr>
            <a:endParaRPr lang="nb-NO"/>
          </a:p>
          <a:p>
            <a:pPr lvl="1"/>
            <a:r>
              <a:rPr lang="nb-NO"/>
              <a:t>Alt. 3 - Rød linje: 274 mill.</a:t>
            </a:r>
          </a:p>
        </p:txBody>
      </p:sp>
    </p:spTree>
    <p:extLst>
      <p:ext uri="{BB962C8B-B14F-4D97-AF65-F5344CB8AC3E}">
        <p14:creationId xmlns:p14="http://schemas.microsoft.com/office/powerpoint/2010/main" val="3500370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9652CB4-E446-DB4A-C0E0-E40A394E26C0}"/>
              </a:ext>
            </a:extLst>
          </p:cNvPr>
          <p:cNvSpPr>
            <a:spLocks noGrp="1"/>
          </p:cNvSpPr>
          <p:nvPr>
            <p:ph type="title"/>
          </p:nvPr>
        </p:nvSpPr>
        <p:spPr/>
        <p:txBody>
          <a:bodyPr/>
          <a:lstStyle/>
          <a:p>
            <a:r>
              <a:rPr lang="nb-NO"/>
              <a:t>Fv.710 Gjølme - Ingdal</a:t>
            </a:r>
          </a:p>
        </p:txBody>
      </p:sp>
      <p:graphicFrame>
        <p:nvGraphicFramePr>
          <p:cNvPr id="19" name="Plassholder for innhold 18">
            <a:extLst>
              <a:ext uri="{FF2B5EF4-FFF2-40B4-BE49-F238E27FC236}">
                <a16:creationId xmlns:a16="http://schemas.microsoft.com/office/drawing/2014/main" id="{B8D1478A-5D75-8E02-8532-DD82BE0ADCF8}"/>
              </a:ext>
            </a:extLst>
          </p:cNvPr>
          <p:cNvGraphicFramePr>
            <a:graphicFrameLocks noGrp="1"/>
          </p:cNvGraphicFramePr>
          <p:nvPr>
            <p:ph idx="1"/>
          </p:nvPr>
        </p:nvGraphicFramePr>
        <p:xfrm>
          <a:off x="753693" y="1284551"/>
          <a:ext cx="6947587" cy="5519481"/>
        </p:xfrm>
        <a:graphic>
          <a:graphicData uri="http://schemas.openxmlformats.org/drawingml/2006/table">
            <a:tbl>
              <a:tblPr/>
              <a:tblGrid>
                <a:gridCol w="1532307">
                  <a:extLst>
                    <a:ext uri="{9D8B030D-6E8A-4147-A177-3AD203B41FA5}">
                      <a16:colId xmlns:a16="http://schemas.microsoft.com/office/drawing/2014/main" val="1295174926"/>
                    </a:ext>
                  </a:extLst>
                </a:gridCol>
                <a:gridCol w="2133600">
                  <a:extLst>
                    <a:ext uri="{9D8B030D-6E8A-4147-A177-3AD203B41FA5}">
                      <a16:colId xmlns:a16="http://schemas.microsoft.com/office/drawing/2014/main" val="2505249629"/>
                    </a:ext>
                  </a:extLst>
                </a:gridCol>
                <a:gridCol w="2275840">
                  <a:extLst>
                    <a:ext uri="{9D8B030D-6E8A-4147-A177-3AD203B41FA5}">
                      <a16:colId xmlns:a16="http://schemas.microsoft.com/office/drawing/2014/main" val="2440994483"/>
                    </a:ext>
                  </a:extLst>
                </a:gridCol>
                <a:gridCol w="1005840">
                  <a:extLst>
                    <a:ext uri="{9D8B030D-6E8A-4147-A177-3AD203B41FA5}">
                      <a16:colId xmlns:a16="http://schemas.microsoft.com/office/drawing/2014/main" val="1517440512"/>
                    </a:ext>
                  </a:extLst>
                </a:gridCol>
              </a:tblGrid>
              <a:tr h="153633">
                <a:tc>
                  <a:txBody>
                    <a:bodyPr/>
                    <a:lstStyle/>
                    <a:p>
                      <a:pPr algn="l" fontAlgn="b"/>
                      <a:r>
                        <a:rPr lang="nb-NO" sz="1000" b="1" i="0" u="none" strike="noStrike">
                          <a:solidFill>
                            <a:srgbClr val="000000"/>
                          </a:solidFill>
                          <a:effectLst/>
                          <a:latin typeface="Verdana" panose="020B0604030504040204" pitchFamily="34" charset="0"/>
                        </a:rPr>
                        <a:t>Nr.</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1" i="0" u="none" strike="noStrike">
                          <a:solidFill>
                            <a:srgbClr val="000000"/>
                          </a:solidFill>
                          <a:effectLst/>
                          <a:latin typeface="Verdana" panose="020B0604030504040204" pitchFamily="34" charset="0"/>
                        </a:rPr>
                        <a:t>Navn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1" i="0" u="none" strike="noStrike">
                          <a:solidFill>
                            <a:srgbClr val="000000"/>
                          </a:solidFill>
                          <a:effectLst/>
                          <a:latin typeface="Verdana" panose="020B0604030504040204" pitchFamily="34" charset="0"/>
                        </a:rPr>
                        <a:t>Tiltak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1" i="0" u="none" strike="noStrike">
                          <a:solidFill>
                            <a:srgbClr val="000000"/>
                          </a:solidFill>
                          <a:effectLst/>
                          <a:latin typeface="Verdana" panose="020B0604030504040204" pitchFamily="34" charset="0"/>
                        </a:rPr>
                        <a:t>Pris 2023</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139166"/>
                  </a:ext>
                </a:extLst>
              </a:tr>
              <a:tr h="451311">
                <a:tc>
                  <a:txBody>
                    <a:bodyPr/>
                    <a:lstStyle/>
                    <a:p>
                      <a:pPr algn="l" fontAlgn="t"/>
                      <a:r>
                        <a:rPr lang="nb-NO" sz="1000" b="0" i="0" u="none" strike="noStrike">
                          <a:solidFill>
                            <a:srgbClr val="000000"/>
                          </a:solidFill>
                          <a:effectLst/>
                          <a:latin typeface="Verdana" panose="020B0604030504040204" pitchFamily="34" charset="0"/>
                        </a:rPr>
                        <a:t>1.</a:t>
                      </a:r>
                    </a:p>
                  </a:txBody>
                  <a:tcPr marL="4908" marR="4908" marT="49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Verdana" panose="020B0604030504040204" pitchFamily="34" charset="0"/>
                        </a:rPr>
                        <a:t>Fjerne lavbrekk og høybrekk, utbedring av kryss Nordgjerdvegen og gamle Geitastrandvegen</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nb-NO" sz="1000" b="0" i="0" u="none" strike="noStrike">
                          <a:solidFill>
                            <a:srgbClr val="000000"/>
                          </a:solidFill>
                          <a:effectLst/>
                          <a:latin typeface="Verdana" panose="020B0604030504040204" pitchFamily="34" charset="0"/>
                        </a:rPr>
                        <a:t>12,7</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564782"/>
                  </a:ext>
                </a:extLst>
              </a:tr>
              <a:tr h="153633">
                <a:tc>
                  <a:txBody>
                    <a:bodyPr/>
                    <a:lstStyle/>
                    <a:p>
                      <a:pPr algn="l" fontAlgn="b"/>
                      <a:r>
                        <a:rPr lang="nb-NO" sz="1000" b="0" i="0" u="none" strike="noStrike">
                          <a:solidFill>
                            <a:srgbClr val="000000"/>
                          </a:solidFill>
                          <a:effectLst/>
                          <a:latin typeface="Verdana" panose="020B0604030504040204" pitchFamily="34" charset="0"/>
                        </a:rPr>
                        <a:t>2.</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Verdana" panose="020B0604030504040204" pitchFamily="34" charset="0"/>
                        </a:rPr>
                        <a:t>Fjerne høybrekk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nb-NO" sz="1000" b="0" i="0" u="none" strike="noStrike">
                          <a:solidFill>
                            <a:srgbClr val="000000"/>
                          </a:solidFill>
                          <a:effectLst/>
                          <a:latin typeface="Verdana" panose="020B0604030504040204" pitchFamily="34" charset="0"/>
                        </a:rPr>
                        <a:t>2,1</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3763830"/>
                  </a:ext>
                </a:extLst>
              </a:tr>
              <a:tr h="302472">
                <a:tc>
                  <a:txBody>
                    <a:bodyPr/>
                    <a:lstStyle/>
                    <a:p>
                      <a:pPr algn="l" fontAlgn="b"/>
                      <a:r>
                        <a:rPr lang="nb-NO" sz="1000" b="0" i="0" u="none" strike="noStrike">
                          <a:solidFill>
                            <a:srgbClr val="000000"/>
                          </a:solidFill>
                          <a:effectLst/>
                          <a:latin typeface="Verdana" panose="020B0604030504040204" pitchFamily="34" charset="0"/>
                        </a:rPr>
                        <a:t>3.</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Verdana" panose="020B0604030504040204" pitchFamily="34" charset="0"/>
                        </a:rPr>
                        <a:t>Utretting av to kurver inkl. sikthinder</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nb-NO" sz="1000" b="0" i="0" u="none" strike="noStrike">
                          <a:solidFill>
                            <a:srgbClr val="000000"/>
                          </a:solidFill>
                          <a:effectLst/>
                          <a:latin typeface="Verdana" panose="020B0604030504040204" pitchFamily="34" charset="0"/>
                        </a:rPr>
                        <a:t>7,1</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7241479"/>
                  </a:ext>
                </a:extLst>
              </a:tr>
              <a:tr h="153633">
                <a:tc>
                  <a:txBody>
                    <a:bodyPr/>
                    <a:lstStyle/>
                    <a:p>
                      <a:pPr algn="l" fontAlgn="b"/>
                      <a:r>
                        <a:rPr lang="nb-NO" sz="1000" b="1" i="0" u="none" strike="noStrike">
                          <a:solidFill>
                            <a:srgbClr val="000000"/>
                          </a:solidFill>
                          <a:effectLst/>
                          <a:latin typeface="Verdana" panose="020B0604030504040204" pitchFamily="34" charset="0"/>
                        </a:rPr>
                        <a:t>Sum pakke 1</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1" i="0" u="none" strike="noStrike">
                          <a:solidFill>
                            <a:srgbClr val="000000"/>
                          </a:solidFill>
                          <a:effectLst/>
                          <a:latin typeface="Verdana" panose="020B0604030504040204" pitchFamily="34" charset="0"/>
                        </a:rPr>
                        <a:t>Reitan - Rovskaia</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nb-NO" sz="1000" b="1" i="0" u="none" strike="noStrike">
                          <a:solidFill>
                            <a:srgbClr val="000000"/>
                          </a:solidFill>
                          <a:effectLst/>
                          <a:latin typeface="Verdana" panose="020B0604030504040204" pitchFamily="34" charset="0"/>
                        </a:rPr>
                        <a:t>21,9</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926129"/>
                  </a:ext>
                </a:extLst>
              </a:tr>
              <a:tr h="316994">
                <a:tc>
                  <a:txBody>
                    <a:bodyPr/>
                    <a:lstStyle/>
                    <a:p>
                      <a:pPr algn="l" fontAlgn="b"/>
                      <a:r>
                        <a:rPr lang="nb-NO" sz="1000" b="0" i="0" u="none" strike="noStrike">
                          <a:solidFill>
                            <a:srgbClr val="000000"/>
                          </a:solidFill>
                          <a:effectLst/>
                          <a:latin typeface="Verdana" panose="020B0604030504040204" pitchFamily="34" charset="0"/>
                        </a:rPr>
                        <a:t>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Breddeutvidelse, fjerne høybrekk og kurveutbedring</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r" fontAlgn="b"/>
                      <a:r>
                        <a:rPr lang="nb-NO" sz="1000" b="0" i="0" u="none" strike="noStrike">
                          <a:solidFill>
                            <a:srgbClr val="000000"/>
                          </a:solidFill>
                          <a:effectLst/>
                          <a:latin typeface="Verdana" panose="020B0604030504040204" pitchFamily="34" charset="0"/>
                        </a:rPr>
                        <a:t>19,7</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3478547"/>
                  </a:ext>
                </a:extLst>
              </a:tr>
              <a:tr h="153633">
                <a:tc>
                  <a:txBody>
                    <a:bodyPr/>
                    <a:lstStyle/>
                    <a:p>
                      <a:pPr algn="l" fontAlgn="b"/>
                      <a:r>
                        <a:rPr lang="nb-NO" sz="1000" b="0" i="0" u="none" strike="noStrike">
                          <a:solidFill>
                            <a:srgbClr val="000000"/>
                          </a:solidFill>
                          <a:effectLst/>
                          <a:latin typeface="Verdana" panose="020B0604030504040204" pitchFamily="34" charset="0"/>
                        </a:rPr>
                        <a:t>5.</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Fjerne høybrekk, breddeutvidelse</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r" fontAlgn="b"/>
                      <a:r>
                        <a:rPr lang="nb-NO" sz="1000" b="0" i="0" u="none" strike="noStrike">
                          <a:solidFill>
                            <a:srgbClr val="000000"/>
                          </a:solidFill>
                          <a:effectLst/>
                          <a:latin typeface="Verdana" panose="020B0604030504040204" pitchFamily="34" charset="0"/>
                        </a:rPr>
                        <a:t>5,6</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533020"/>
                  </a:ext>
                </a:extLst>
              </a:tr>
              <a:tr h="153633">
                <a:tc>
                  <a:txBody>
                    <a:bodyPr/>
                    <a:lstStyle/>
                    <a:p>
                      <a:pPr algn="l" fontAlgn="b"/>
                      <a:r>
                        <a:rPr lang="nb-NO" sz="1000" b="0" i="0" u="none" strike="noStrike">
                          <a:solidFill>
                            <a:srgbClr val="000000"/>
                          </a:solidFill>
                          <a:effectLst/>
                          <a:latin typeface="Verdana" panose="020B0604030504040204" pitchFamily="34" charset="0"/>
                        </a:rPr>
                        <a:t>6.</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Fjerne høybrekk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r" fontAlgn="b"/>
                      <a:r>
                        <a:rPr lang="nb-NO" sz="1000" b="0" i="0" u="none" strike="noStrike">
                          <a:solidFill>
                            <a:srgbClr val="000000"/>
                          </a:solidFill>
                          <a:effectLst/>
                          <a:latin typeface="Verdana" panose="020B0604030504040204" pitchFamily="34" charset="0"/>
                        </a:rPr>
                        <a:t>1,4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92515"/>
                  </a:ext>
                </a:extLst>
              </a:tr>
              <a:tr h="153633">
                <a:tc>
                  <a:txBody>
                    <a:bodyPr/>
                    <a:lstStyle/>
                    <a:p>
                      <a:pPr algn="l" fontAlgn="b"/>
                      <a:r>
                        <a:rPr lang="nb-NO" sz="1000" b="0" i="0" u="none" strike="noStrike">
                          <a:solidFill>
                            <a:srgbClr val="000000"/>
                          </a:solidFill>
                          <a:effectLst/>
                          <a:latin typeface="Verdana" panose="020B0604030504040204" pitchFamily="34" charset="0"/>
                        </a:rPr>
                        <a:t>7.</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Fjerne høybrekk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r" fontAlgn="b"/>
                      <a:r>
                        <a:rPr lang="nb-NO" sz="1000" b="0" i="0" u="none" strike="noStrike">
                          <a:solidFill>
                            <a:srgbClr val="000000"/>
                          </a:solidFill>
                          <a:effectLst/>
                          <a:latin typeface="Verdana" panose="020B0604030504040204" pitchFamily="34" charset="0"/>
                        </a:rPr>
                        <a:t>4,2</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189753"/>
                  </a:ext>
                </a:extLst>
              </a:tr>
              <a:tr h="153633">
                <a:tc>
                  <a:txBody>
                    <a:bodyPr/>
                    <a:lstStyle/>
                    <a:p>
                      <a:pPr algn="l" fontAlgn="b"/>
                      <a:r>
                        <a:rPr lang="nb-NO" sz="1000" b="0" i="0" u="none" strike="noStrike">
                          <a:solidFill>
                            <a:srgbClr val="000000"/>
                          </a:solidFill>
                          <a:effectLst/>
                          <a:latin typeface="Verdana" panose="020B0604030504040204" pitchFamily="34" charset="0"/>
                        </a:rPr>
                        <a:t>8.</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Fjerne sikthinder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r" fontAlgn="b"/>
                      <a:r>
                        <a:rPr lang="nb-NO" sz="1000" b="0" i="0" u="none" strike="noStrike">
                          <a:solidFill>
                            <a:srgbClr val="000000"/>
                          </a:solidFill>
                          <a:effectLst/>
                          <a:latin typeface="Verdana" panose="020B0604030504040204" pitchFamily="34" charset="0"/>
                        </a:rPr>
                        <a:t>1,4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498311"/>
                  </a:ext>
                </a:extLst>
              </a:tr>
              <a:tr h="153633">
                <a:tc>
                  <a:txBody>
                    <a:bodyPr/>
                    <a:lstStyle/>
                    <a:p>
                      <a:pPr algn="l" fontAlgn="b"/>
                      <a:r>
                        <a:rPr lang="nb-NO" sz="1000" b="1" i="0" u="none" strike="noStrike">
                          <a:solidFill>
                            <a:srgbClr val="000000"/>
                          </a:solidFill>
                          <a:effectLst/>
                          <a:latin typeface="Verdana" panose="020B0604030504040204" pitchFamily="34" charset="0"/>
                        </a:rPr>
                        <a:t>Sum pakke 2</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1" i="0" u="none" strike="noStrike">
                          <a:solidFill>
                            <a:srgbClr val="000000"/>
                          </a:solidFill>
                          <a:effectLst/>
                          <a:latin typeface="Verdana" panose="020B0604030504040204" pitchFamily="34" charset="0"/>
                        </a:rPr>
                        <a:t>Almlia - Solbakken</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r" fontAlgn="b"/>
                      <a:r>
                        <a:rPr lang="nb-NO" sz="1000" b="1" i="0" u="none" strike="noStrike">
                          <a:solidFill>
                            <a:srgbClr val="000000"/>
                          </a:solidFill>
                          <a:effectLst/>
                          <a:latin typeface="Verdana" panose="020B0604030504040204" pitchFamily="34" charset="0"/>
                        </a:rPr>
                        <a:t>32,4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959556"/>
                  </a:ext>
                </a:extLst>
              </a:tr>
              <a:tr h="153633">
                <a:tc>
                  <a:txBody>
                    <a:bodyPr/>
                    <a:lstStyle/>
                    <a:p>
                      <a:pPr algn="l" fontAlgn="b"/>
                      <a:r>
                        <a:rPr lang="nb-NO" sz="1000" b="0" i="0" u="none" strike="noStrike">
                          <a:solidFill>
                            <a:srgbClr val="000000"/>
                          </a:solidFill>
                          <a:effectLst/>
                          <a:latin typeface="Verdana" panose="020B0604030504040204" pitchFamily="34" charset="0"/>
                        </a:rPr>
                        <a:t>9.</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Kurveuttretting, sikthinder</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nb-NO" sz="1000" b="0" i="0" u="none" strike="noStrike">
                          <a:solidFill>
                            <a:srgbClr val="000000"/>
                          </a:solidFill>
                          <a:effectLst/>
                          <a:latin typeface="Verdana" panose="020B0604030504040204" pitchFamily="34" charset="0"/>
                        </a:rPr>
                        <a:t>2,1</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747790"/>
                  </a:ext>
                </a:extLst>
              </a:tr>
              <a:tr h="153633">
                <a:tc>
                  <a:txBody>
                    <a:bodyPr/>
                    <a:lstStyle/>
                    <a:p>
                      <a:pPr algn="l" fontAlgn="b"/>
                      <a:r>
                        <a:rPr lang="nb-NO" sz="1000" b="0" i="0" u="none" strike="noStrike">
                          <a:solidFill>
                            <a:srgbClr val="000000"/>
                          </a:solidFill>
                          <a:effectLst/>
                          <a:latin typeface="Verdana" panose="020B0604030504040204" pitchFamily="34" charset="0"/>
                        </a:rPr>
                        <a:t>10.</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Fjerne høybrekk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nb-NO" sz="1000" b="0" i="0" u="none" strike="noStrike">
                          <a:solidFill>
                            <a:srgbClr val="000000"/>
                          </a:solidFill>
                          <a:effectLst/>
                          <a:latin typeface="Verdana" panose="020B0604030504040204" pitchFamily="34" charset="0"/>
                        </a:rPr>
                        <a:t>2,8</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600192"/>
                  </a:ext>
                </a:extLst>
              </a:tr>
              <a:tr h="153633">
                <a:tc>
                  <a:txBody>
                    <a:bodyPr/>
                    <a:lstStyle/>
                    <a:p>
                      <a:pPr algn="l" fontAlgn="b"/>
                      <a:r>
                        <a:rPr lang="nb-NO" sz="1000" b="0" i="0" u="none" strike="noStrike">
                          <a:solidFill>
                            <a:srgbClr val="000000"/>
                          </a:solidFill>
                          <a:effectLst/>
                          <a:latin typeface="Verdana" panose="020B0604030504040204" pitchFamily="34" charset="0"/>
                        </a:rPr>
                        <a:t>11.</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Fjerne sikthinder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nb-NO" sz="1000" b="0" i="0" u="none" strike="noStrike">
                          <a:solidFill>
                            <a:srgbClr val="000000"/>
                          </a:solidFill>
                          <a:effectLst/>
                          <a:latin typeface="Verdana" panose="020B0604030504040204" pitchFamily="34" charset="0"/>
                        </a:rPr>
                        <a:t>1,4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859880"/>
                  </a:ext>
                </a:extLst>
              </a:tr>
              <a:tr h="302472">
                <a:tc>
                  <a:txBody>
                    <a:bodyPr/>
                    <a:lstStyle/>
                    <a:p>
                      <a:pPr algn="l" fontAlgn="b"/>
                      <a:r>
                        <a:rPr lang="nb-NO" sz="1000" b="0" i="0" u="none" strike="noStrike">
                          <a:solidFill>
                            <a:srgbClr val="000000"/>
                          </a:solidFill>
                          <a:effectLst/>
                          <a:latin typeface="Verdana" panose="020B0604030504040204" pitchFamily="34" charset="0"/>
                        </a:rPr>
                        <a:t>12.</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Kurveutretting, 2 høybrekk og lavbrekk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nb-NO" sz="1000" b="0" i="0" u="none" strike="noStrike">
                          <a:solidFill>
                            <a:srgbClr val="000000"/>
                          </a:solidFill>
                          <a:effectLst/>
                          <a:latin typeface="Verdana" panose="020B0604030504040204" pitchFamily="34" charset="0"/>
                        </a:rPr>
                        <a:t>8,5</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389317"/>
                  </a:ext>
                </a:extLst>
              </a:tr>
              <a:tr h="153633">
                <a:tc>
                  <a:txBody>
                    <a:bodyPr/>
                    <a:lstStyle/>
                    <a:p>
                      <a:pPr algn="l" fontAlgn="b"/>
                      <a:r>
                        <a:rPr lang="nb-NO" sz="1000" b="0" i="0" u="none" strike="noStrike">
                          <a:solidFill>
                            <a:srgbClr val="000000"/>
                          </a:solidFill>
                          <a:effectLst/>
                          <a:latin typeface="Verdana" panose="020B0604030504040204" pitchFamily="34" charset="0"/>
                        </a:rPr>
                        <a:t>13.</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0" i="0" u="none" strike="noStrike">
                          <a:solidFill>
                            <a:srgbClr val="000000"/>
                          </a:solidFill>
                          <a:effectLst/>
                          <a:latin typeface="Verdana" panose="020B0604030504040204" pitchFamily="34" charset="0"/>
                        </a:rPr>
                        <a:t>Høybrekk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nb-NO" sz="1000" b="0" i="0" u="none" strike="noStrike">
                          <a:solidFill>
                            <a:srgbClr val="000000"/>
                          </a:solidFill>
                          <a:effectLst/>
                          <a:latin typeface="Verdana" panose="020B0604030504040204" pitchFamily="34" charset="0"/>
                        </a:rPr>
                        <a:t>1,4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2373245"/>
                  </a:ext>
                </a:extLst>
              </a:tr>
              <a:tr h="268503">
                <a:tc>
                  <a:txBody>
                    <a:bodyPr/>
                    <a:lstStyle/>
                    <a:p>
                      <a:pPr algn="l" fontAlgn="b"/>
                      <a:r>
                        <a:rPr lang="nb-NO" sz="1000" b="1" i="0" u="none" strike="noStrike">
                          <a:solidFill>
                            <a:srgbClr val="000000"/>
                          </a:solidFill>
                          <a:effectLst/>
                          <a:latin typeface="Verdana" panose="020B0604030504040204" pitchFamily="34" charset="0"/>
                        </a:rPr>
                        <a:t>Sum pakke 3</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1" i="0" u="none" strike="noStrike">
                          <a:solidFill>
                            <a:srgbClr val="000000"/>
                          </a:solidFill>
                          <a:effectLst/>
                          <a:latin typeface="Verdana" panose="020B0604030504040204" pitchFamily="34" charset="0"/>
                        </a:rPr>
                        <a:t>Geitastrand - Klomstein</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nb-NO" sz="1000" b="1" i="0" u="none" strike="noStrike">
                          <a:solidFill>
                            <a:srgbClr val="000000"/>
                          </a:solidFill>
                          <a:effectLst/>
                          <a:latin typeface="Verdana" panose="020B0604030504040204" pitchFamily="34" charset="0"/>
                        </a:rPr>
                        <a:t>16,2</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1451651"/>
                  </a:ext>
                </a:extLst>
              </a:tr>
              <a:tr h="302472">
                <a:tc>
                  <a:txBody>
                    <a:bodyPr/>
                    <a:lstStyle/>
                    <a:p>
                      <a:pPr algn="l" fontAlgn="t"/>
                      <a:r>
                        <a:rPr lang="nb-NO" sz="1000" b="0" i="0" u="none" strike="noStrike">
                          <a:solidFill>
                            <a:srgbClr val="000000"/>
                          </a:solidFill>
                          <a:effectLst/>
                          <a:latin typeface="Verdana" panose="020B0604030504040204" pitchFamily="34" charset="0"/>
                        </a:rPr>
                        <a:t>14.</a:t>
                      </a:r>
                    </a:p>
                  </a:txBody>
                  <a:tcPr marL="4908" marR="4908" marT="49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l" fontAlgn="b"/>
                      <a:r>
                        <a:rPr lang="nb-NO" sz="1000" b="0" i="0" u="none" strike="noStrike">
                          <a:solidFill>
                            <a:srgbClr val="000000"/>
                          </a:solidFill>
                          <a:effectLst/>
                          <a:latin typeface="Verdana" panose="020B0604030504040204" pitchFamily="34" charset="0"/>
                        </a:rPr>
                        <a:t>Stigning, sikthinder, høybrekk, </a:t>
                      </a:r>
                      <a:r>
                        <a:rPr lang="nb-NO" sz="1000" b="0" i="0" u="none" strike="noStrike" err="1">
                          <a:solidFill>
                            <a:srgbClr val="000000"/>
                          </a:solidFill>
                          <a:effectLst/>
                          <a:latin typeface="Verdana" panose="020B0604030504040204" pitchFamily="34" charset="0"/>
                        </a:rPr>
                        <a:t>horisontalkruvatur</a:t>
                      </a:r>
                      <a:r>
                        <a:rPr lang="nb-NO" sz="1000" b="0" i="0" u="none" strike="noStrike">
                          <a:solidFill>
                            <a:srgbClr val="000000"/>
                          </a:solidFill>
                          <a:effectLst/>
                          <a:latin typeface="Verdana" panose="020B0604030504040204" pitchFamily="34" charset="0"/>
                        </a:rPr>
                        <a:t> og lavbrekk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r" fontAlgn="b"/>
                      <a:r>
                        <a:rPr lang="nb-NO" sz="1000" b="0" i="0" u="none" strike="noStrike">
                          <a:solidFill>
                            <a:srgbClr val="000000"/>
                          </a:solidFill>
                          <a:effectLst/>
                          <a:latin typeface="Verdana" panose="020B0604030504040204" pitchFamily="34" charset="0"/>
                        </a:rPr>
                        <a:t>32,4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924587"/>
                  </a:ext>
                </a:extLst>
              </a:tr>
              <a:tr h="268503">
                <a:tc>
                  <a:txBody>
                    <a:bodyPr/>
                    <a:lstStyle/>
                    <a:p>
                      <a:pPr algn="l" fontAlgn="b"/>
                      <a:r>
                        <a:rPr lang="nb-NO" sz="1000" b="1" i="0" u="none" strike="noStrike">
                          <a:solidFill>
                            <a:srgbClr val="000000"/>
                          </a:solidFill>
                          <a:effectLst/>
                          <a:latin typeface="Verdana" panose="020B0604030504040204" pitchFamily="34" charset="0"/>
                        </a:rPr>
                        <a:t>Sum pakke 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l" fontAlgn="b"/>
                      <a:r>
                        <a:rPr lang="nb-NO" sz="1000" b="1" i="0" u="none" strike="noStrike">
                          <a:solidFill>
                            <a:srgbClr val="000000"/>
                          </a:solidFill>
                          <a:effectLst/>
                          <a:latin typeface="Verdana" panose="020B0604030504040204" pitchFamily="34" charset="0"/>
                        </a:rPr>
                        <a:t>Geitastrand - Klomstein</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r" fontAlgn="b"/>
                      <a:r>
                        <a:rPr lang="nb-NO" sz="1000" b="1" i="0" u="none" strike="noStrike">
                          <a:solidFill>
                            <a:srgbClr val="000000"/>
                          </a:solidFill>
                          <a:effectLst/>
                          <a:latin typeface="Verdana" panose="020B0604030504040204" pitchFamily="34" charset="0"/>
                        </a:rPr>
                        <a:t>32,4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19936"/>
                  </a:ext>
                </a:extLst>
              </a:tr>
              <a:tr h="302472">
                <a:tc>
                  <a:txBody>
                    <a:bodyPr/>
                    <a:lstStyle/>
                    <a:p>
                      <a:pPr algn="l" fontAlgn="b"/>
                      <a:r>
                        <a:rPr lang="nb-NO" sz="1000" b="0" i="0" u="none" strike="noStrike">
                          <a:solidFill>
                            <a:srgbClr val="000000"/>
                          </a:solidFill>
                          <a:effectLst/>
                          <a:latin typeface="Verdana" panose="020B0604030504040204" pitchFamily="34" charset="0"/>
                        </a:rPr>
                        <a:t>15.</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l" fontAlgn="b"/>
                      <a:r>
                        <a:rPr lang="nb-NO" sz="1000" b="0" i="0" u="none" strike="noStrike">
                          <a:solidFill>
                            <a:srgbClr val="000000"/>
                          </a:solidFill>
                          <a:effectLst/>
                          <a:latin typeface="Verdana" panose="020B0604030504040204" pitchFamily="34" charset="0"/>
                        </a:rPr>
                        <a:t>Vegbredde, kurveutretting, sikthinder og høybrekk</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r" fontAlgn="b"/>
                      <a:r>
                        <a:rPr lang="nb-NO" sz="1000" b="0" i="0" u="none" strike="noStrike">
                          <a:solidFill>
                            <a:srgbClr val="000000"/>
                          </a:solidFill>
                          <a:effectLst/>
                          <a:latin typeface="Verdana" panose="020B0604030504040204" pitchFamily="34" charset="0"/>
                        </a:rPr>
                        <a:t>9,9</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3400744"/>
                  </a:ext>
                </a:extLst>
              </a:tr>
              <a:tr h="184018">
                <a:tc>
                  <a:txBody>
                    <a:bodyPr/>
                    <a:lstStyle/>
                    <a:p>
                      <a:pPr algn="l" fontAlgn="b"/>
                      <a:r>
                        <a:rPr lang="nb-NO" sz="1000" b="0" i="0" u="none" strike="noStrike">
                          <a:solidFill>
                            <a:srgbClr val="000000"/>
                          </a:solidFill>
                          <a:effectLst/>
                          <a:latin typeface="Verdana" panose="020B0604030504040204" pitchFamily="34" charset="0"/>
                        </a:rPr>
                        <a:t>16.</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l" fontAlgn="b"/>
                      <a:r>
                        <a:rPr lang="nb-NO" sz="1000" b="0" i="0" u="none" strike="noStrike">
                          <a:solidFill>
                            <a:srgbClr val="000000"/>
                          </a:solidFill>
                          <a:effectLst/>
                          <a:latin typeface="Verdana" panose="020B0604030504040204" pitchFamily="34" charset="0"/>
                        </a:rPr>
                        <a:t>Vegbredde, stigning</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r" fontAlgn="b"/>
                      <a:r>
                        <a:rPr lang="nb-NO" sz="1000" b="0" i="0" u="none" strike="noStrike">
                          <a:solidFill>
                            <a:srgbClr val="000000"/>
                          </a:solidFill>
                          <a:effectLst/>
                          <a:latin typeface="Verdana" panose="020B0604030504040204" pitchFamily="34" charset="0"/>
                        </a:rPr>
                        <a:t>2,1</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311769"/>
                  </a:ext>
                </a:extLst>
              </a:tr>
              <a:tr h="302472">
                <a:tc>
                  <a:txBody>
                    <a:bodyPr/>
                    <a:lstStyle/>
                    <a:p>
                      <a:pPr algn="l" fontAlgn="b"/>
                      <a:r>
                        <a:rPr lang="nb-NO" sz="1000" b="0" i="0" u="none" strike="noStrike">
                          <a:solidFill>
                            <a:srgbClr val="000000"/>
                          </a:solidFill>
                          <a:effectLst/>
                          <a:latin typeface="Verdana" panose="020B0604030504040204" pitchFamily="34" charset="0"/>
                        </a:rPr>
                        <a:t>17.</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l" fontAlgn="b"/>
                      <a:r>
                        <a:rPr lang="nb-NO" sz="1000" b="0"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l" fontAlgn="b"/>
                      <a:r>
                        <a:rPr lang="nb-NO" sz="1000" b="0" i="0" u="none" strike="noStrike">
                          <a:solidFill>
                            <a:srgbClr val="000000"/>
                          </a:solidFill>
                          <a:effectLst/>
                          <a:latin typeface="Verdana" panose="020B0604030504040204" pitchFamily="34" charset="0"/>
                        </a:rPr>
                        <a:t>Kurveutbedring, høybrekk, stigning og sikthinder</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r" fontAlgn="b"/>
                      <a:r>
                        <a:rPr lang="nb-NO" sz="1000" b="0" i="0" u="none" strike="noStrike">
                          <a:solidFill>
                            <a:srgbClr val="000000"/>
                          </a:solidFill>
                          <a:effectLst/>
                          <a:latin typeface="Verdana" panose="020B0604030504040204" pitchFamily="34" charset="0"/>
                        </a:rPr>
                        <a:t>15,5</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620629"/>
                  </a:ext>
                </a:extLst>
              </a:tr>
              <a:tr h="153633">
                <a:tc>
                  <a:txBody>
                    <a:bodyPr/>
                    <a:lstStyle/>
                    <a:p>
                      <a:pPr algn="l" fontAlgn="b"/>
                      <a:r>
                        <a:rPr lang="nb-NO" sz="1000" b="1" i="0" u="none" strike="noStrike">
                          <a:solidFill>
                            <a:srgbClr val="000000"/>
                          </a:solidFill>
                          <a:effectLst/>
                          <a:latin typeface="Verdana" panose="020B0604030504040204" pitchFamily="34" charset="0"/>
                        </a:rPr>
                        <a:t>Sum pakke 5</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l" fontAlgn="b"/>
                      <a:r>
                        <a:rPr lang="nb-NO" sz="1000" b="1" i="0" u="none" strike="noStrike">
                          <a:solidFill>
                            <a:srgbClr val="000000"/>
                          </a:solidFill>
                          <a:effectLst/>
                          <a:latin typeface="Verdana" panose="020B0604030504040204" pitchFamily="34" charset="0"/>
                        </a:rPr>
                        <a:t>Ingdalen sør</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F7FE"/>
                    </a:solidFill>
                  </a:tcPr>
                </a:tc>
                <a:tc>
                  <a:txBody>
                    <a:bodyPr/>
                    <a:lstStyle/>
                    <a:p>
                      <a:pPr algn="r" fontAlgn="b"/>
                      <a:r>
                        <a:rPr lang="nb-NO" sz="1000" b="1" i="0" u="none" strike="noStrike">
                          <a:solidFill>
                            <a:srgbClr val="000000"/>
                          </a:solidFill>
                          <a:effectLst/>
                          <a:latin typeface="Verdana" panose="020B0604030504040204" pitchFamily="34" charset="0"/>
                        </a:rPr>
                        <a:t>27,5</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41315"/>
                  </a:ext>
                </a:extLst>
              </a:tr>
              <a:tr h="153633">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335894"/>
                  </a:ext>
                </a:extLst>
              </a:tr>
              <a:tr h="268503">
                <a:tc>
                  <a:txBody>
                    <a:bodyPr/>
                    <a:lstStyle/>
                    <a:p>
                      <a:pPr algn="l" fontAlgn="b"/>
                      <a:r>
                        <a:rPr lang="nb-NO" sz="1000" b="1" i="0" u="none" strike="noStrike">
                          <a:solidFill>
                            <a:srgbClr val="000000"/>
                          </a:solidFill>
                          <a:effectLst/>
                          <a:latin typeface="Verdana" panose="020B0604030504040204" pitchFamily="34" charset="0"/>
                        </a:rPr>
                        <a:t>Sum Gjølme - Ingdal</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000" b="1" i="0" u="none" strike="noStrike">
                          <a:solidFill>
                            <a:srgbClr val="000000"/>
                          </a:solidFill>
                          <a:effectLst/>
                          <a:latin typeface="Verdana" panose="020B0604030504040204" pitchFamily="34" charset="0"/>
                        </a:rPr>
                        <a:t> </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000" b="1" i="0" u="none" strike="noStrike">
                          <a:solidFill>
                            <a:srgbClr val="000000"/>
                          </a:solidFill>
                          <a:effectLst/>
                          <a:latin typeface="Verdana" panose="020B0604030504040204" pitchFamily="34" charset="0"/>
                        </a:rPr>
                        <a:t>130,4</a:t>
                      </a:r>
                    </a:p>
                  </a:txBody>
                  <a:tcPr marL="4908" marR="4908" marT="49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4718529"/>
                  </a:ext>
                </a:extLst>
              </a:tr>
            </a:tbl>
          </a:graphicData>
        </a:graphic>
      </p:graphicFrame>
      <p:sp>
        <p:nvSpPr>
          <p:cNvPr id="20" name="TekstSylinder 19">
            <a:extLst>
              <a:ext uri="{FF2B5EF4-FFF2-40B4-BE49-F238E27FC236}">
                <a16:creationId xmlns:a16="http://schemas.microsoft.com/office/drawing/2014/main" id="{17D7A9E1-5511-4C74-4C60-2588C5851EC7}"/>
              </a:ext>
            </a:extLst>
          </p:cNvPr>
          <p:cNvSpPr txBox="1"/>
          <p:nvPr/>
        </p:nvSpPr>
        <p:spPr>
          <a:xfrm>
            <a:off x="8087360" y="1816784"/>
            <a:ext cx="3454400" cy="1754326"/>
          </a:xfrm>
          <a:prstGeom prst="rect">
            <a:avLst/>
          </a:prstGeom>
          <a:noFill/>
        </p:spPr>
        <p:txBody>
          <a:bodyPr wrap="square" rtlCol="0">
            <a:spAutoFit/>
          </a:bodyPr>
          <a:lstStyle/>
          <a:p>
            <a:pPr marL="285750" indent="-285750">
              <a:buFont typeface="Arial" panose="020B0604020202020204" pitchFamily="34" charset="0"/>
              <a:buChar char="•"/>
            </a:pPr>
            <a:r>
              <a:rPr lang="nb-NO"/>
              <a:t>Punkter fra forprosjekt Fv.710 Gjølme - Ingdal (SVV 2015), samlet i tiltakspakker</a:t>
            </a:r>
          </a:p>
          <a:p>
            <a:endParaRPr lang="nb-NO"/>
          </a:p>
          <a:p>
            <a:pPr marL="285750" indent="-285750">
              <a:buFont typeface="Arial" panose="020B0604020202020204" pitchFamily="34" charset="0"/>
              <a:buChar char="•"/>
            </a:pPr>
            <a:r>
              <a:rPr lang="nb-NO"/>
              <a:t>Alle priser i mill. kr</a:t>
            </a:r>
          </a:p>
        </p:txBody>
      </p:sp>
    </p:spTree>
    <p:extLst>
      <p:ext uri="{BB962C8B-B14F-4D97-AF65-F5344CB8AC3E}">
        <p14:creationId xmlns:p14="http://schemas.microsoft.com/office/powerpoint/2010/main" val="334088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919204A-9681-3573-C051-10B8FD4D9D0C}"/>
              </a:ext>
            </a:extLst>
          </p:cNvPr>
          <p:cNvSpPr>
            <a:spLocks noGrp="1"/>
          </p:cNvSpPr>
          <p:nvPr>
            <p:ph type="title"/>
          </p:nvPr>
        </p:nvSpPr>
        <p:spPr/>
        <p:txBody>
          <a:bodyPr/>
          <a:lstStyle/>
          <a:p>
            <a:r>
              <a:rPr lang="nb-NO"/>
              <a:t>Fv.710 Ingdal - Valset</a:t>
            </a:r>
          </a:p>
        </p:txBody>
      </p:sp>
      <p:sp>
        <p:nvSpPr>
          <p:cNvPr id="6" name="TekstSylinder 5">
            <a:extLst>
              <a:ext uri="{FF2B5EF4-FFF2-40B4-BE49-F238E27FC236}">
                <a16:creationId xmlns:a16="http://schemas.microsoft.com/office/drawing/2014/main" id="{A34A958D-6CE8-7EE0-0DE5-8FB83177E08D}"/>
              </a:ext>
            </a:extLst>
          </p:cNvPr>
          <p:cNvSpPr txBox="1"/>
          <p:nvPr/>
        </p:nvSpPr>
        <p:spPr>
          <a:xfrm>
            <a:off x="7152640" y="1821249"/>
            <a:ext cx="4460240" cy="2585323"/>
          </a:xfrm>
          <a:prstGeom prst="rect">
            <a:avLst/>
          </a:prstGeom>
          <a:noFill/>
        </p:spPr>
        <p:txBody>
          <a:bodyPr wrap="square" rtlCol="0">
            <a:spAutoFit/>
          </a:bodyPr>
          <a:lstStyle/>
          <a:p>
            <a:pPr marL="285750" indent="-285750">
              <a:buFont typeface="Arial" panose="020B0604020202020204" pitchFamily="34" charset="0"/>
              <a:buChar char="•"/>
            </a:pPr>
            <a:r>
              <a:rPr lang="nb-NO"/>
              <a:t>Punkter fra reguleringsplan Fv.710 Ingdal – Valset (SVV 2012)</a:t>
            </a:r>
          </a:p>
          <a:p>
            <a:endParaRPr lang="nb-NO"/>
          </a:p>
          <a:p>
            <a:pPr marL="285750" indent="-285750">
              <a:buFont typeface="Arial" panose="020B0604020202020204" pitchFamily="34" charset="0"/>
              <a:buChar char="•"/>
            </a:pPr>
            <a:r>
              <a:rPr lang="nb-NO"/>
              <a:t>Tiltak markert med grønn er gjennomført</a:t>
            </a:r>
          </a:p>
          <a:p>
            <a:pPr marL="285750" indent="-285750">
              <a:buFont typeface="Arial" panose="020B0604020202020204" pitchFamily="34" charset="0"/>
              <a:buChar char="•"/>
            </a:pPr>
            <a:r>
              <a:rPr lang="nb-NO"/>
              <a:t>Tiltak markert med lys gul er under arbeid</a:t>
            </a:r>
          </a:p>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a:t>Alle priser i mill. kr</a:t>
            </a:r>
          </a:p>
        </p:txBody>
      </p:sp>
      <p:graphicFrame>
        <p:nvGraphicFramePr>
          <p:cNvPr id="8" name="Tabell 7">
            <a:extLst>
              <a:ext uri="{FF2B5EF4-FFF2-40B4-BE49-F238E27FC236}">
                <a16:creationId xmlns:a16="http://schemas.microsoft.com/office/drawing/2014/main" id="{FFD78E64-60A7-0EC0-620D-495CACB87D71}"/>
              </a:ext>
            </a:extLst>
          </p:cNvPr>
          <p:cNvGraphicFramePr>
            <a:graphicFrameLocks noGrp="1"/>
          </p:cNvGraphicFramePr>
          <p:nvPr/>
        </p:nvGraphicFramePr>
        <p:xfrm>
          <a:off x="753693" y="1821249"/>
          <a:ext cx="6115843" cy="3649980"/>
        </p:xfrm>
        <a:graphic>
          <a:graphicData uri="http://schemas.openxmlformats.org/drawingml/2006/table">
            <a:tbl>
              <a:tblPr/>
              <a:tblGrid>
                <a:gridCol w="1400227">
                  <a:extLst>
                    <a:ext uri="{9D8B030D-6E8A-4147-A177-3AD203B41FA5}">
                      <a16:colId xmlns:a16="http://schemas.microsoft.com/office/drawing/2014/main" val="2792676316"/>
                    </a:ext>
                  </a:extLst>
                </a:gridCol>
                <a:gridCol w="1717040">
                  <a:extLst>
                    <a:ext uri="{9D8B030D-6E8A-4147-A177-3AD203B41FA5}">
                      <a16:colId xmlns:a16="http://schemas.microsoft.com/office/drawing/2014/main" val="2426710392"/>
                    </a:ext>
                  </a:extLst>
                </a:gridCol>
                <a:gridCol w="1981200">
                  <a:extLst>
                    <a:ext uri="{9D8B030D-6E8A-4147-A177-3AD203B41FA5}">
                      <a16:colId xmlns:a16="http://schemas.microsoft.com/office/drawing/2014/main" val="1511030522"/>
                    </a:ext>
                  </a:extLst>
                </a:gridCol>
                <a:gridCol w="1017376">
                  <a:extLst>
                    <a:ext uri="{9D8B030D-6E8A-4147-A177-3AD203B41FA5}">
                      <a16:colId xmlns:a16="http://schemas.microsoft.com/office/drawing/2014/main" val="1848923989"/>
                    </a:ext>
                  </a:extLst>
                </a:gridCol>
              </a:tblGrid>
              <a:tr h="0">
                <a:tc>
                  <a:txBody>
                    <a:bodyPr/>
                    <a:lstStyle/>
                    <a:p>
                      <a:pPr algn="l" fontAlgn="b"/>
                      <a:r>
                        <a:rPr lang="nb-NO" sz="1100" b="1" i="0" u="none" strike="noStrike">
                          <a:solidFill>
                            <a:srgbClr val="000000"/>
                          </a:solidFill>
                          <a:effectLst/>
                          <a:latin typeface="Verdana" panose="020B0604030504040204" pitchFamily="34" charset="0"/>
                        </a:rPr>
                        <a:t>Nr.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1" i="0" u="none" strike="noStrike">
                          <a:solidFill>
                            <a:srgbClr val="000000"/>
                          </a:solidFill>
                          <a:effectLst/>
                          <a:latin typeface="Verdana" panose="020B0604030504040204" pitchFamily="34" charset="0"/>
                        </a:rPr>
                        <a:t>Navn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1" i="0" u="none" strike="noStrike">
                          <a:solidFill>
                            <a:srgbClr val="000000"/>
                          </a:solidFill>
                          <a:effectLst/>
                          <a:latin typeface="Verdana" panose="020B0604030504040204" pitchFamily="34" charset="0"/>
                        </a:rPr>
                        <a:t>Tiltak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1" i="0" u="none" strike="noStrike">
                          <a:solidFill>
                            <a:srgbClr val="000000"/>
                          </a:solidFill>
                          <a:effectLst/>
                          <a:latin typeface="Verdana" panose="020B0604030504040204" pitchFamily="34" charset="0"/>
                        </a:rPr>
                        <a:t>Pris 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561294"/>
                  </a:ext>
                </a:extLst>
              </a:tr>
              <a:tr h="182880">
                <a:tc>
                  <a:txBody>
                    <a:bodyPr/>
                    <a:lstStyle/>
                    <a:p>
                      <a:pPr algn="l" fontAlgn="b"/>
                      <a:r>
                        <a:rPr lang="nb-NO" sz="1100" b="0" i="0" u="none" strike="noStrike">
                          <a:solidFill>
                            <a:srgbClr val="000000"/>
                          </a:solidFill>
                          <a:effectLst/>
                          <a:latin typeface="Verdana" panose="020B0604030504040204" pitchFamily="34" charset="0"/>
                        </a:rPr>
                        <a:t>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Oldervika og Vikamoen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Kurveutbedring og avkjørselsendring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Verdana" panose="020B0604030504040204" pitchFamily="34" charset="0"/>
                        </a:rPr>
                        <a:t>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957764"/>
                  </a:ext>
                </a:extLst>
              </a:tr>
              <a:tr h="182880">
                <a:tc>
                  <a:txBody>
                    <a:bodyPr/>
                    <a:lstStyle/>
                    <a:p>
                      <a:pPr algn="l" fontAlgn="b"/>
                      <a:r>
                        <a:rPr lang="nb-NO" sz="1100" b="0" i="0" u="none" strike="noStrike">
                          <a:solidFill>
                            <a:srgbClr val="000000"/>
                          </a:solidFill>
                          <a:effectLst/>
                          <a:latin typeface="Verdana" panose="020B0604030504040204" pitchFamily="34" charset="0"/>
                        </a:rPr>
                        <a:t>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Tennelsbukta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Kurveutbedring , GS-veg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Verdana" panose="020B0604030504040204" pitchFamily="34" charset="0"/>
                        </a:rPr>
                        <a:t>33,4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7514297"/>
                  </a:ext>
                </a:extLst>
              </a:tr>
              <a:tr h="182880">
                <a:tc>
                  <a:txBody>
                    <a:bodyPr/>
                    <a:lstStyle/>
                    <a:p>
                      <a:pPr algn="l" fontAlgn="b"/>
                      <a:r>
                        <a:rPr lang="nb-NO" sz="1100" b="0" i="0" u="none" strike="noStrike">
                          <a:solidFill>
                            <a:srgbClr val="000000"/>
                          </a:solidFill>
                          <a:effectLst/>
                          <a:latin typeface="Verdana" panose="020B0604030504040204" pitchFamily="34" charset="0"/>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Industrivegen/Indergårdsvegen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GS-veg inn mot Lensvik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nb-NO" sz="1100" b="0" i="0" u="none" strike="noStrike">
                          <a:solidFill>
                            <a:srgbClr val="000000"/>
                          </a:solidFill>
                          <a:effectLst/>
                          <a:latin typeface="Verdana" panose="020B060403050404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090412572"/>
                  </a:ext>
                </a:extLst>
              </a:tr>
              <a:tr h="182880">
                <a:tc>
                  <a:txBody>
                    <a:bodyPr/>
                    <a:lstStyle/>
                    <a:p>
                      <a:pPr algn="l" fontAlgn="b"/>
                      <a:r>
                        <a:rPr lang="nb-NO" sz="1100" b="0" i="0" u="none" strike="noStrike">
                          <a:solidFill>
                            <a:srgbClr val="000000"/>
                          </a:solidFill>
                          <a:effectLst/>
                          <a:latin typeface="Verdana" panose="020B0604030504040204" pitchFamily="34" charset="0"/>
                        </a:rPr>
                        <a:t>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Lensvik skole - Melandskrysset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GS-veg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nb-NO" sz="1100" b="0" i="0" u="none" strike="noStrike">
                          <a:solidFill>
                            <a:srgbClr val="000000"/>
                          </a:solidFill>
                          <a:effectLst/>
                          <a:latin typeface="Verdana" panose="020B060403050404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36127114"/>
                  </a:ext>
                </a:extLst>
              </a:tr>
              <a:tr h="182880">
                <a:tc>
                  <a:txBody>
                    <a:bodyPr/>
                    <a:lstStyle/>
                    <a:p>
                      <a:pPr algn="l" fontAlgn="b"/>
                      <a:r>
                        <a:rPr lang="nb-NO" sz="1100" b="0" i="0" u="none" strike="noStrike">
                          <a:solidFill>
                            <a:srgbClr val="000000"/>
                          </a:solidFill>
                          <a:effectLst/>
                          <a:latin typeface="Verdana" panose="020B0604030504040204" pitchFamily="34" charset="0"/>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Bonvika - Kinebbneset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Kurveutbedring, ulykkespunkt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Verdana" panose="020B0604030504040204" pitchFamily="34" charset="0"/>
                        </a:rPr>
                        <a:t>66,9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994538"/>
                  </a:ext>
                </a:extLst>
              </a:tr>
              <a:tr h="182880">
                <a:tc>
                  <a:txBody>
                    <a:bodyPr/>
                    <a:lstStyle/>
                    <a:p>
                      <a:pPr algn="l" fontAlgn="b"/>
                      <a:r>
                        <a:rPr lang="nb-NO" sz="1100" b="0" i="0" u="none" strike="noStrike">
                          <a:solidFill>
                            <a:srgbClr val="000000"/>
                          </a:solidFill>
                          <a:effectLst/>
                          <a:latin typeface="Verdana" panose="020B0604030504040204" pitchFamily="34" charset="0"/>
                        </a:rPr>
                        <a:t>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Størdalsbugen - Årstein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Kurveutbedring, avkjørselsendring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Verdana" panose="020B0604030504040204" pitchFamily="34" charset="0"/>
                        </a:rPr>
                        <a:t>14,3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7716704"/>
                  </a:ext>
                </a:extLst>
              </a:tr>
              <a:tr h="182880">
                <a:tc>
                  <a:txBody>
                    <a:bodyPr/>
                    <a:lstStyle/>
                    <a:p>
                      <a:pPr algn="l" fontAlgn="t"/>
                      <a:r>
                        <a:rPr lang="nb-NO" sz="1100" b="0" i="0" u="none" strike="noStrike">
                          <a:solidFill>
                            <a:srgbClr val="000000"/>
                          </a:solidFill>
                          <a:effectLst/>
                          <a:latin typeface="Verdana" panose="020B0604030504040204" pitchFamily="34" charset="0"/>
                        </a:rPr>
                        <a:t>26.</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l" fontAlgn="t"/>
                      <a:r>
                        <a:rPr lang="nb-NO" sz="1100" b="0" i="0" u="none" strike="noStrike">
                          <a:solidFill>
                            <a:srgbClr val="000000"/>
                          </a:solidFill>
                          <a:effectLst/>
                          <a:latin typeface="Verdana" panose="020B0604030504040204" pitchFamily="34" charset="0"/>
                        </a:rPr>
                        <a:t>Krekbergneset - Grønningen</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l" fontAlgn="t"/>
                      <a:r>
                        <a:rPr lang="nb-NO" sz="1100" b="0" i="0" u="none" strike="noStrike">
                          <a:solidFill>
                            <a:srgbClr val="000000"/>
                          </a:solidFill>
                          <a:effectLst/>
                          <a:latin typeface="Verdana" panose="020B0604030504040204" pitchFamily="34" charset="0"/>
                        </a:rPr>
                        <a:t>Kurveutbedring</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r" fontAlgn="t"/>
                      <a:r>
                        <a:rPr lang="nb-NO" sz="1100" b="0" i="0" u="none" strike="noStrike">
                          <a:solidFill>
                            <a:srgbClr val="000000"/>
                          </a:solidFill>
                          <a:effectLst/>
                          <a:latin typeface="Verdana" panose="020B0604030504040204" pitchFamily="34" charset="0"/>
                        </a:rPr>
                        <a:t>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extLst>
                  <a:ext uri="{0D108BD9-81ED-4DB2-BD59-A6C34878D82A}">
                    <a16:rowId xmlns:a16="http://schemas.microsoft.com/office/drawing/2014/main" val="4025686158"/>
                  </a:ext>
                </a:extLst>
              </a:tr>
              <a:tr h="182880">
                <a:tc>
                  <a:txBody>
                    <a:bodyPr/>
                    <a:lstStyle/>
                    <a:p>
                      <a:pPr algn="l" fontAlgn="b"/>
                      <a:r>
                        <a:rPr lang="nb-NO" sz="1100" b="0" i="0" u="none" strike="noStrike">
                          <a:solidFill>
                            <a:srgbClr val="000000"/>
                          </a:solidFill>
                          <a:effectLst/>
                          <a:latin typeface="Verdana" panose="020B0604030504040204" pitchFamily="34" charset="0"/>
                        </a:rPr>
                        <a:t>27.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Kallurdalsbekken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Kurveutbedring, kulvert, ulykkespunkt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nb-NO" sz="1100" b="0" i="0" u="none" strike="noStrike">
                          <a:solidFill>
                            <a:srgbClr val="000000"/>
                          </a:solidFill>
                          <a:effectLst/>
                          <a:latin typeface="Verdana" panose="020B060403050404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13119321"/>
                  </a:ext>
                </a:extLst>
              </a:tr>
              <a:tr h="182880">
                <a:tc>
                  <a:txBody>
                    <a:bodyPr/>
                    <a:lstStyle/>
                    <a:p>
                      <a:pPr algn="l" fontAlgn="b"/>
                      <a:r>
                        <a:rPr lang="nb-NO" sz="1100" b="0" i="0" u="none" strike="noStrike">
                          <a:solidFill>
                            <a:srgbClr val="000000"/>
                          </a:solidFill>
                          <a:effectLst/>
                          <a:latin typeface="Verdana" panose="020B0604030504040204" pitchFamily="34" charset="0"/>
                        </a:rPr>
                        <a:t>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Dyrvikneset (Sving før Skrea)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Kurveutbedring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nb-NO" sz="1100" b="0" i="0" u="none" strike="noStrike">
                          <a:solidFill>
                            <a:srgbClr val="000000"/>
                          </a:solidFill>
                          <a:effectLst/>
                          <a:latin typeface="Verdana" panose="020B060403050404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01444228"/>
                  </a:ext>
                </a:extLst>
              </a:tr>
              <a:tr h="182880">
                <a:tc>
                  <a:txBody>
                    <a:bodyPr/>
                    <a:lstStyle/>
                    <a:p>
                      <a:pPr algn="l" fontAlgn="b"/>
                      <a:r>
                        <a:rPr lang="nb-NO" sz="1100" b="0" i="0" u="none" strike="noStrike">
                          <a:solidFill>
                            <a:srgbClr val="000000"/>
                          </a:solidFill>
                          <a:effectLst/>
                          <a:latin typeface="Verdana" panose="020B0604030504040204" pitchFamily="34" charset="0"/>
                        </a:rPr>
                        <a:t>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Selvneset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1100" b="0" i="0" u="none" strike="noStrike">
                          <a:solidFill>
                            <a:srgbClr val="000000"/>
                          </a:solidFill>
                          <a:effectLst/>
                          <a:latin typeface="Verdana" panose="020B0604030504040204" pitchFamily="34" charset="0"/>
                        </a:rPr>
                        <a:t>Kurveutbedring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nb-NO" sz="1100" b="0" i="0" u="none" strike="noStrike">
                          <a:solidFill>
                            <a:srgbClr val="000000"/>
                          </a:solidFill>
                          <a:effectLst/>
                          <a:latin typeface="Verdana" panose="020B060403050404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318547163"/>
                  </a:ext>
                </a:extLst>
              </a:tr>
              <a:tr h="182880">
                <a:tc>
                  <a:txBody>
                    <a:bodyPr/>
                    <a:lstStyle/>
                    <a:p>
                      <a:pPr algn="l" fontAlgn="b"/>
                      <a:r>
                        <a:rPr lang="nb-NO" sz="1100" b="0" i="0" u="none" strike="noStrike">
                          <a:solidFill>
                            <a:srgbClr val="000000"/>
                          </a:solidFill>
                          <a:effectLst/>
                          <a:latin typeface="Verdana" panose="020B0604030504040204" pitchFamily="34" charset="0"/>
                        </a:rPr>
                        <a:t>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l" fontAlgn="b"/>
                      <a:r>
                        <a:rPr lang="nb-NO" sz="1100" b="0" i="0" u="none" strike="noStrike">
                          <a:solidFill>
                            <a:srgbClr val="000000"/>
                          </a:solidFill>
                          <a:effectLst/>
                          <a:latin typeface="Verdana" panose="020B0604030504040204" pitchFamily="34" charset="0"/>
                        </a:rPr>
                        <a:t>Breivika - Valset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l" fontAlgn="b"/>
                      <a:r>
                        <a:rPr lang="nb-NO" sz="1100" b="0" i="0" u="none" strike="noStrike">
                          <a:solidFill>
                            <a:srgbClr val="000000"/>
                          </a:solidFill>
                          <a:effectLst/>
                          <a:latin typeface="Verdana" panose="020B0604030504040204" pitchFamily="34" charset="0"/>
                        </a:rPr>
                        <a:t>Grøfter, stikkrenner?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tc>
                  <a:txBody>
                    <a:bodyPr/>
                    <a:lstStyle/>
                    <a:p>
                      <a:pPr algn="r" fontAlgn="b"/>
                      <a:r>
                        <a:rPr lang="nb-NO" sz="1100" b="0" i="0" u="none" strike="noStrike">
                          <a:solidFill>
                            <a:srgbClr val="000000"/>
                          </a:solidFill>
                          <a:effectLst/>
                          <a:latin typeface="Verdana" panose="020B060403050404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99"/>
                    </a:solidFill>
                  </a:tcPr>
                </a:tc>
                <a:extLst>
                  <a:ext uri="{0D108BD9-81ED-4DB2-BD59-A6C34878D82A}">
                    <a16:rowId xmlns:a16="http://schemas.microsoft.com/office/drawing/2014/main" val="225749669"/>
                  </a:ext>
                </a:extLst>
              </a:tr>
              <a:tr h="182880">
                <a:tc>
                  <a:txBody>
                    <a:bodyPr/>
                    <a:lstStyle/>
                    <a:p>
                      <a:pPr algn="l" fontAlgn="b"/>
                      <a:r>
                        <a:rPr lang="nb-NO" sz="1100" b="0" i="0" u="none" strike="noStrike">
                          <a:solidFill>
                            <a:srgbClr val="000000"/>
                          </a:solidFill>
                          <a:effectLst/>
                          <a:latin typeface="Verdana" panose="020B060403050404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1100" b="0" i="0" u="none" strike="noStrike">
                          <a:solidFill>
                            <a:srgbClr val="000000"/>
                          </a:solidFill>
                          <a:effectLst/>
                          <a:latin typeface="Verdana" panose="020B060403050404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1100" b="0" i="0" u="none" strike="noStrike">
                          <a:solidFill>
                            <a:srgbClr val="000000"/>
                          </a:solidFill>
                          <a:effectLst/>
                          <a:latin typeface="Verdana" panose="020B0604030504040204" pitchFamily="34" charset="0"/>
                        </a:rPr>
                        <a:t>152,6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981961"/>
                  </a:ext>
                </a:extLst>
              </a:tr>
            </a:tbl>
          </a:graphicData>
        </a:graphic>
      </p:graphicFrame>
    </p:spTree>
    <p:extLst>
      <p:ext uri="{BB962C8B-B14F-4D97-AF65-F5344CB8AC3E}">
        <p14:creationId xmlns:p14="http://schemas.microsoft.com/office/powerpoint/2010/main" val="1175003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C24644A-9BF0-93DC-2D07-56FFEECF1ADD}"/>
              </a:ext>
            </a:extLst>
          </p:cNvPr>
          <p:cNvSpPr>
            <a:spLocks noGrp="1"/>
          </p:cNvSpPr>
          <p:nvPr>
            <p:ph idx="1"/>
          </p:nvPr>
        </p:nvSpPr>
        <p:spPr>
          <a:xfrm>
            <a:off x="753693" y="2115183"/>
            <a:ext cx="5721752" cy="3953108"/>
          </a:xfrm>
        </p:spPr>
        <p:txBody>
          <a:bodyPr vert="horz" lIns="0" tIns="0" rIns="0" bIns="0" rtlCol="0" anchor="t">
            <a:normAutofit/>
          </a:bodyPr>
          <a:lstStyle/>
          <a:p>
            <a:pPr marL="0" lvl="0" indent="0" algn="just">
              <a:lnSpc>
                <a:spcPct val="107000"/>
              </a:lnSpc>
              <a:buNone/>
            </a:pPr>
            <a:r>
              <a:rPr lang="nb-NO" sz="1800" u="sng" kern="100">
                <a:effectLst/>
                <a:latin typeface="Calibri" panose="020F0502020204030204" pitchFamily="34" charset="0"/>
                <a:ea typeface="Calibri" panose="020F0502020204030204" pitchFamily="34" charset="0"/>
                <a:cs typeface="Times New Roman" panose="02020603050405020304" pitchFamily="18" charset="0"/>
              </a:rPr>
              <a:t>Bomstruktur:</a:t>
            </a:r>
          </a:p>
          <a:p>
            <a:pPr marL="342900" lvl="0" indent="-342900">
              <a:lnSpc>
                <a:spcPct val="107000"/>
              </a:lnSpc>
              <a:buFont typeface="Symbol" panose="05050102010706020507" pitchFamily="18" charset="2"/>
              <a:buChar char=""/>
            </a:pPr>
            <a:r>
              <a:rPr lang="nb-NO" sz="1800" kern="100">
                <a:effectLst/>
                <a:latin typeface="Calibri" panose="020F0502020204030204" pitchFamily="34" charset="0"/>
                <a:ea typeface="Calibri" panose="020F0502020204030204" pitchFamily="34" charset="0"/>
                <a:cs typeface="Times New Roman" panose="02020603050405020304" pitchFamily="18" charset="0"/>
              </a:rPr>
              <a:t>Struktur 1 – 1 bompunkt Ingdal - 45 kr.</a:t>
            </a:r>
          </a:p>
          <a:p>
            <a:pPr marL="342900" lvl="0" indent="-342900">
              <a:lnSpc>
                <a:spcPct val="107000"/>
              </a:lnSpc>
              <a:spcAft>
                <a:spcPts val="800"/>
              </a:spcAft>
              <a:buFont typeface="Symbol" panose="05050102010706020507" pitchFamily="18" charset="2"/>
              <a:buChar char=""/>
            </a:pPr>
            <a:r>
              <a:rPr lang="nb-NO" sz="1800" kern="100">
                <a:effectLst/>
                <a:latin typeface="Calibri" panose="020F0502020204030204" pitchFamily="34" charset="0"/>
                <a:ea typeface="Calibri" panose="020F0502020204030204" pitchFamily="34" charset="0"/>
                <a:cs typeface="Times New Roman" panose="02020603050405020304" pitchFamily="18" charset="0"/>
              </a:rPr>
              <a:t>Struktur 2 – 2 bompunkt; Ingdal - 45 kr, fergeleiet på Valset - 35 kr.</a:t>
            </a:r>
            <a:endParaRPr lang="nb-NO" sz="1800" kern="10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nb-NO" sz="1800" u="sng" kern="100">
                <a:effectLst/>
                <a:latin typeface="Calibri" panose="020F0502020204030204" pitchFamily="34" charset="0"/>
                <a:ea typeface="Calibri" panose="020F0502020204030204" pitchFamily="34" charset="0"/>
                <a:cs typeface="Times New Roman" panose="02020603050405020304" pitchFamily="18" charset="0"/>
              </a:rPr>
              <a:t>Inntjening:</a:t>
            </a:r>
          </a:p>
          <a:p>
            <a:pPr marL="342900" lvl="0" indent="-342900">
              <a:lnSpc>
                <a:spcPct val="107000"/>
              </a:lnSpc>
              <a:buFont typeface="Symbol" panose="05050102010706020507" pitchFamily="18" charset="2"/>
              <a:buChar char=""/>
            </a:pPr>
            <a:r>
              <a:rPr lang="nb-NO" sz="1800" kern="100">
                <a:effectLst/>
                <a:latin typeface="Calibri" panose="020F0502020204030204" pitchFamily="34" charset="0"/>
                <a:ea typeface="Calibri" panose="020F0502020204030204" pitchFamily="34" charset="0"/>
                <a:cs typeface="Times New Roman" panose="02020603050405020304" pitchFamily="18" charset="0"/>
              </a:rPr>
              <a:t>Struktur 1 - 324 millioner kroner.</a:t>
            </a:r>
          </a:p>
          <a:p>
            <a:pPr marL="342900" lvl="0" indent="-342900">
              <a:lnSpc>
                <a:spcPct val="107000"/>
              </a:lnSpc>
              <a:spcAft>
                <a:spcPts val="800"/>
              </a:spcAft>
              <a:buFont typeface="Symbol" panose="05050102010706020507" pitchFamily="18" charset="2"/>
              <a:buChar char=""/>
            </a:pPr>
            <a:r>
              <a:rPr lang="nb-NO" sz="1800" kern="100">
                <a:effectLst/>
                <a:latin typeface="Calibri" panose="020F0502020204030204" pitchFamily="34" charset="0"/>
                <a:ea typeface="Calibri" panose="020F0502020204030204" pitchFamily="34" charset="0"/>
                <a:cs typeface="Times New Roman" panose="02020603050405020304" pitchFamily="18" charset="0"/>
              </a:rPr>
              <a:t>Struktur 2 - 471 millioner kroner.</a:t>
            </a:r>
          </a:p>
          <a:p>
            <a:pPr marL="0" lvl="0" indent="0">
              <a:lnSpc>
                <a:spcPct val="107000"/>
              </a:lnSpc>
              <a:spcAft>
                <a:spcPts val="800"/>
              </a:spcAft>
              <a:buNone/>
            </a:pPr>
            <a:r>
              <a:rPr lang="nb-NO" sz="1800" i="1" u="sng" kern="100">
                <a:effectLst/>
                <a:latin typeface="Calibri" panose="020F0502020204030204" pitchFamily="34" charset="0"/>
                <a:ea typeface="Calibri" panose="020F0502020204030204" pitchFamily="34" charset="0"/>
                <a:cs typeface="Times New Roman" panose="02020603050405020304" pitchFamily="18" charset="0"/>
              </a:rPr>
              <a:t>Utelatt:</a:t>
            </a:r>
          </a:p>
          <a:p>
            <a:pPr marL="0" lvl="0" indent="0">
              <a:lnSpc>
                <a:spcPct val="107000"/>
              </a:lnSpc>
              <a:spcAft>
                <a:spcPts val="800"/>
              </a:spcAft>
              <a:buNone/>
            </a:pPr>
            <a:r>
              <a:rPr lang="nb-NO" sz="1800" i="1" kern="100" err="1">
                <a:latin typeface="Calibri"/>
                <a:ea typeface="Calibri" panose="020F0502020204030204" pitchFamily="34" charset="0"/>
                <a:cs typeface="Times New Roman"/>
              </a:rPr>
              <a:t>Kallurdalstunellen</a:t>
            </a:r>
            <a:endParaRPr lang="nb-NO" sz="1800" i="1" kern="100" err="1">
              <a:effectLst/>
              <a:latin typeface="Calibri"/>
              <a:ea typeface="Calibri" panose="020F0502020204030204" pitchFamily="34" charset="0"/>
              <a:cs typeface="Times New Roman" panose="02020603050405020304" pitchFamily="18" charset="0"/>
            </a:endParaRPr>
          </a:p>
          <a:p>
            <a:pPr marL="0" indent="0">
              <a:lnSpc>
                <a:spcPct val="107000"/>
              </a:lnSpc>
              <a:spcAft>
                <a:spcPts val="800"/>
              </a:spcAft>
              <a:buNone/>
            </a:pPr>
            <a:endParaRPr lang="nb-NO" sz="1800" b="1" kern="100">
              <a:latin typeface="Calibri"/>
              <a:cs typeface="Times New Roman"/>
            </a:endParaRPr>
          </a:p>
          <a:p>
            <a:pPr marL="342900" lvl="0" indent="-342900" algn="just">
              <a:lnSpc>
                <a:spcPct val="107000"/>
              </a:lnSpc>
              <a:spcAft>
                <a:spcPts val="800"/>
              </a:spcAft>
              <a:buFont typeface="Symbol" panose="05050102010706020507" pitchFamily="18" charset="2"/>
              <a:buChar char=""/>
            </a:pPr>
            <a:endParaRPr lang="nb-NO" sz="1800" kern="100">
              <a:effectLst/>
              <a:latin typeface="Calibri" panose="020F0502020204030204" pitchFamily="34" charset="0"/>
              <a:ea typeface="Calibri" panose="020F0502020204030204" pitchFamily="34" charset="0"/>
              <a:cs typeface="Times New Roman" panose="02020603050405020304" pitchFamily="18" charset="0"/>
            </a:endParaRPr>
          </a:p>
          <a:p>
            <a:pPr marL="323850" indent="-323850"/>
            <a:endParaRPr lang="nb-NO">
              <a:ea typeface="Verdana"/>
            </a:endParaRPr>
          </a:p>
        </p:txBody>
      </p:sp>
      <p:sp>
        <p:nvSpPr>
          <p:cNvPr id="3" name="Tittel 2">
            <a:extLst>
              <a:ext uri="{FF2B5EF4-FFF2-40B4-BE49-F238E27FC236}">
                <a16:creationId xmlns:a16="http://schemas.microsoft.com/office/drawing/2014/main" id="{94181244-B56C-C03F-2228-5FEFA7249A22}"/>
              </a:ext>
            </a:extLst>
          </p:cNvPr>
          <p:cNvSpPr>
            <a:spLocks noGrp="1"/>
          </p:cNvSpPr>
          <p:nvPr>
            <p:ph type="title"/>
          </p:nvPr>
        </p:nvSpPr>
        <p:spPr/>
        <p:txBody>
          <a:bodyPr/>
          <a:lstStyle/>
          <a:p>
            <a:r>
              <a:rPr lang="nb-NO"/>
              <a:t>Gjølme - Valset</a:t>
            </a:r>
          </a:p>
        </p:txBody>
      </p:sp>
      <p:pic>
        <p:nvPicPr>
          <p:cNvPr id="4" name="Bilde 3" descr="Et bilde som inneholder tekst, kart, skjermbilde, Font&#10;&#10;Automatisk generert beskrivelse">
            <a:extLst>
              <a:ext uri="{FF2B5EF4-FFF2-40B4-BE49-F238E27FC236}">
                <a16:creationId xmlns:a16="http://schemas.microsoft.com/office/drawing/2014/main" id="{EB1A32B3-8EE3-03C0-6C1C-B9CAB042D2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0634" y="119478"/>
            <a:ext cx="3405505" cy="6477000"/>
          </a:xfrm>
          <a:prstGeom prst="rect">
            <a:avLst/>
          </a:prstGeom>
          <a:noFill/>
          <a:ln>
            <a:noFill/>
          </a:ln>
        </p:spPr>
      </p:pic>
    </p:spTree>
    <p:extLst>
      <p:ext uri="{BB962C8B-B14F-4D97-AF65-F5344CB8AC3E}">
        <p14:creationId xmlns:p14="http://schemas.microsoft.com/office/powerpoint/2010/main" val="377601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9F045AC-E459-B2D9-B058-983D60E039DC}"/>
              </a:ext>
            </a:extLst>
          </p:cNvPr>
          <p:cNvSpPr>
            <a:spLocks noGrp="1"/>
          </p:cNvSpPr>
          <p:nvPr>
            <p:ph idx="1"/>
          </p:nvPr>
        </p:nvSpPr>
        <p:spPr/>
        <p:txBody>
          <a:bodyPr vert="horz" lIns="0" tIns="0" rIns="0" bIns="0" rtlCol="0" anchor="t">
            <a:normAutofit fontScale="55000" lnSpcReduction="20000"/>
          </a:bodyPr>
          <a:lstStyle/>
          <a:p>
            <a:pPr marL="323850" indent="-323850"/>
            <a:r>
              <a:rPr lang="nb-NO" dirty="0"/>
              <a:t>2013 – Orkdal regionråd tar initiativ til å få en oversikt over utfordringene på vegene i regionen. </a:t>
            </a:r>
            <a:br>
              <a:rPr lang="nb-NO" dirty="0"/>
            </a:br>
            <a:r>
              <a:rPr lang="nb-NO" dirty="0"/>
              <a:t>Konsulent får oppdraget.</a:t>
            </a:r>
          </a:p>
          <a:p>
            <a:pPr marL="323850" indent="-323850"/>
            <a:endParaRPr lang="nb-NO" dirty="0">
              <a:ea typeface="Verdana"/>
            </a:endParaRPr>
          </a:p>
          <a:p>
            <a:pPr marL="323850" indent="-323850"/>
            <a:r>
              <a:rPr lang="nb-NO" dirty="0"/>
              <a:t>Konsekvensutredning (KVU) utføres i regi av Statens vegvesen</a:t>
            </a:r>
            <a:endParaRPr lang="nb-NO" dirty="0">
              <a:ea typeface="Verdana"/>
            </a:endParaRPr>
          </a:p>
          <a:p>
            <a:pPr marL="323850" indent="-323850"/>
            <a:endParaRPr lang="nb-NO" dirty="0">
              <a:ea typeface="Verdana"/>
            </a:endParaRPr>
          </a:p>
          <a:p>
            <a:pPr marL="323850" indent="-323850"/>
            <a:r>
              <a:rPr lang="nb-NO" dirty="0"/>
              <a:t>Lokalpolitiske vedtak i 2016 og 2018: intensjon å finansiere vegutbedring med bompenger </a:t>
            </a:r>
            <a:br>
              <a:rPr lang="nb-NO" dirty="0"/>
            </a:br>
            <a:r>
              <a:rPr lang="nb-NO" dirty="0"/>
              <a:t>(ulikt omfang og deltakelse i parenes ulike vedtak) </a:t>
            </a:r>
            <a:endParaRPr lang="nb-NO" dirty="0">
              <a:ea typeface="Verdana"/>
            </a:endParaRPr>
          </a:p>
          <a:p>
            <a:pPr marL="323850" indent="-323850"/>
            <a:endParaRPr lang="nb-NO" dirty="0">
              <a:ea typeface="Verdana"/>
            </a:endParaRPr>
          </a:p>
          <a:p>
            <a:pPr marL="323850" indent="-323850"/>
            <a:r>
              <a:rPr lang="nb-NO" dirty="0"/>
              <a:t>2022 styringsgruppe. (representanter fra begge fylkeskommunene og kommunene…. Gitt  mandat)</a:t>
            </a:r>
            <a:endParaRPr lang="nb-NO" dirty="0">
              <a:ea typeface="Verdana"/>
            </a:endParaRPr>
          </a:p>
          <a:p>
            <a:pPr marL="323850" indent="-323850"/>
            <a:r>
              <a:rPr lang="nb-NO" dirty="0"/>
              <a:t> – bare fylkesveger (ikke helhetlig med riksveg E39) </a:t>
            </a:r>
            <a:endParaRPr lang="nb-NO" dirty="0">
              <a:ea typeface="Verdana"/>
            </a:endParaRPr>
          </a:p>
          <a:p>
            <a:pPr marL="647700" lvl="1" indent="-323850"/>
            <a:r>
              <a:rPr lang="nb-NO" dirty="0"/>
              <a:t>Workshops </a:t>
            </a:r>
            <a:endParaRPr lang="nb-NO" dirty="0">
              <a:ea typeface="Verdana"/>
            </a:endParaRPr>
          </a:p>
          <a:p>
            <a:pPr marL="647700" lvl="1" indent="-323850"/>
            <a:r>
              <a:rPr lang="nb-NO" dirty="0"/>
              <a:t>Utredninger</a:t>
            </a:r>
            <a:endParaRPr lang="nb-NO" dirty="0">
              <a:ea typeface="Verdana"/>
            </a:endParaRPr>
          </a:p>
          <a:p>
            <a:pPr marL="647700" lvl="1" indent="-323850"/>
            <a:r>
              <a:rPr lang="nb-NO" dirty="0"/>
              <a:t>Trafikktellinger </a:t>
            </a:r>
            <a:endParaRPr lang="nb-NO" dirty="0">
              <a:ea typeface="Verdana"/>
            </a:endParaRPr>
          </a:p>
          <a:p>
            <a:pPr marL="647700" lvl="1" indent="-323850"/>
            <a:r>
              <a:rPr lang="nb-NO" dirty="0"/>
              <a:t>Bompengevurderinger</a:t>
            </a:r>
            <a:endParaRPr lang="nb-NO" dirty="0">
              <a:ea typeface="Verdana"/>
            </a:endParaRPr>
          </a:p>
          <a:p>
            <a:pPr marL="647700" lvl="1" indent="-323850"/>
            <a:endParaRPr lang="nb-NO" dirty="0">
              <a:ea typeface="Verdana"/>
            </a:endParaRPr>
          </a:p>
          <a:p>
            <a:pPr marL="323850" indent="-323850"/>
            <a:r>
              <a:rPr lang="nb-NO" sz="2800" dirty="0">
                <a:hlinkClick r:id="rId3"/>
              </a:rPr>
              <a:t>2022 Lokale vedtak om definering og finansiering av forprosjekt</a:t>
            </a:r>
            <a:r>
              <a:rPr lang="nb-NO" sz="2800" dirty="0"/>
              <a:t>. </a:t>
            </a:r>
            <a:endParaRPr lang="nb-NO" sz="2800" dirty="0">
              <a:ea typeface="Verdana"/>
            </a:endParaRPr>
          </a:p>
          <a:p>
            <a:pPr marL="323850" indent="-323850"/>
            <a:endParaRPr lang="nb-NO" dirty="0">
              <a:ea typeface="Verdana"/>
            </a:endParaRPr>
          </a:p>
          <a:p>
            <a:pPr marL="323850" indent="-323850"/>
            <a:endParaRPr lang="nb-NO" dirty="0">
              <a:ea typeface="Verdana"/>
            </a:endParaRPr>
          </a:p>
          <a:p>
            <a:pPr marL="323850" indent="-323850"/>
            <a:r>
              <a:rPr lang="nb-NO" dirty="0"/>
              <a:t>2024 Faglig rapport- forprosjekt ferdigstilles.</a:t>
            </a:r>
            <a:endParaRPr lang="nb-NO" dirty="0">
              <a:ea typeface="Verdana"/>
            </a:endParaRPr>
          </a:p>
          <a:p>
            <a:pPr marL="323850" indent="-323850"/>
            <a:endParaRPr lang="nb-NO" dirty="0">
              <a:ea typeface="Verdana"/>
            </a:endParaRPr>
          </a:p>
          <a:p>
            <a:pPr marL="323850" indent="-323850"/>
            <a:endParaRPr lang="nb-NO" dirty="0">
              <a:ea typeface="Verdana"/>
            </a:endParaRPr>
          </a:p>
        </p:txBody>
      </p:sp>
      <p:sp>
        <p:nvSpPr>
          <p:cNvPr id="3" name="Tittel 2">
            <a:extLst>
              <a:ext uri="{FF2B5EF4-FFF2-40B4-BE49-F238E27FC236}">
                <a16:creationId xmlns:a16="http://schemas.microsoft.com/office/drawing/2014/main" id="{10004F11-20C3-8CA3-54E0-916D00DF0329}"/>
              </a:ext>
            </a:extLst>
          </p:cNvPr>
          <p:cNvSpPr>
            <a:spLocks noGrp="1"/>
          </p:cNvSpPr>
          <p:nvPr>
            <p:ph type="title"/>
          </p:nvPr>
        </p:nvSpPr>
        <p:spPr/>
        <p:txBody>
          <a:bodyPr/>
          <a:lstStyle/>
          <a:p>
            <a:r>
              <a:rPr lang="nb-NO" dirty="0"/>
              <a:t>Historikk for  Orkdalspakken</a:t>
            </a:r>
          </a:p>
        </p:txBody>
      </p:sp>
    </p:spTree>
    <p:extLst>
      <p:ext uri="{BB962C8B-B14F-4D97-AF65-F5344CB8AC3E}">
        <p14:creationId xmlns:p14="http://schemas.microsoft.com/office/powerpoint/2010/main" val="4203819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0E4F114-3C0B-DD8A-18D7-FAC5394410B4}"/>
              </a:ext>
            </a:extLst>
          </p:cNvPr>
          <p:cNvSpPr>
            <a:spLocks noGrp="1"/>
          </p:cNvSpPr>
          <p:nvPr>
            <p:ph type="title"/>
          </p:nvPr>
        </p:nvSpPr>
        <p:spPr/>
        <p:txBody>
          <a:bodyPr/>
          <a:lstStyle/>
          <a:p>
            <a:r>
              <a:rPr lang="nb-NO"/>
              <a:t>Lokal påvirkning i prosessen:</a:t>
            </a:r>
          </a:p>
        </p:txBody>
      </p:sp>
      <p:sp>
        <p:nvSpPr>
          <p:cNvPr id="6" name="Plassholder for innhold 5">
            <a:extLst>
              <a:ext uri="{FF2B5EF4-FFF2-40B4-BE49-F238E27FC236}">
                <a16:creationId xmlns:a16="http://schemas.microsoft.com/office/drawing/2014/main" id="{25CCCA10-BC6C-F9B3-1E79-13AC0652B634}"/>
              </a:ext>
            </a:extLst>
          </p:cNvPr>
          <p:cNvSpPr>
            <a:spLocks noGrp="1"/>
          </p:cNvSpPr>
          <p:nvPr>
            <p:ph idx="1"/>
          </p:nvPr>
        </p:nvSpPr>
        <p:spPr>
          <a:xfrm>
            <a:off x="592690" y="1777186"/>
            <a:ext cx="11161788" cy="4754685"/>
          </a:xfrm>
        </p:spPr>
        <p:txBody>
          <a:bodyPr vert="horz" lIns="0" tIns="0" rIns="0" bIns="0" rtlCol="0" anchor="t">
            <a:normAutofit fontScale="70000" lnSpcReduction="20000"/>
          </a:bodyPr>
          <a:lstStyle/>
          <a:p>
            <a:pPr marL="323850" indent="-323850"/>
            <a:r>
              <a:rPr lang="nb-NO"/>
              <a:t>Orienteringer i kommunene nå i mai/ juni.</a:t>
            </a:r>
          </a:p>
          <a:p>
            <a:pPr marL="323850" indent="-323850"/>
            <a:endParaRPr lang="nb-NO">
              <a:ea typeface="Verdana"/>
            </a:endParaRPr>
          </a:p>
          <a:p>
            <a:pPr marL="323850" indent="-323850"/>
            <a:r>
              <a:rPr lang="nb-NO" sz="2800"/>
              <a:t>Møter med innbyggere og næringsliv, avisinnlegg</a:t>
            </a:r>
            <a:r>
              <a:rPr lang="nb-NO"/>
              <a:t>/media</a:t>
            </a:r>
            <a:br>
              <a:rPr lang="nb-NO"/>
            </a:br>
            <a:r>
              <a:rPr lang="nb-NO" sz="2800"/>
              <a:t>juli – august/september.</a:t>
            </a:r>
            <a:endParaRPr lang="nb-NO" sz="2800">
              <a:ea typeface="Verdana"/>
            </a:endParaRPr>
          </a:p>
          <a:p>
            <a:pPr marL="323850" indent="-323850"/>
            <a:endParaRPr lang="nb-NO" sz="2800">
              <a:ea typeface="Verdana"/>
            </a:endParaRPr>
          </a:p>
          <a:p>
            <a:pPr marL="323850" indent="-323850"/>
            <a:r>
              <a:rPr lang="nb-NO" sz="2800"/>
              <a:t>Endelig rapport fra forprosjektet med anbefalinger</a:t>
            </a:r>
            <a:r>
              <a:rPr lang="nb-NO"/>
              <a:t> i</a:t>
            </a:r>
            <a:r>
              <a:rPr lang="nb-NO" sz="2800"/>
              <a:t> september.</a:t>
            </a:r>
            <a:endParaRPr lang="nb-NO" sz="2800">
              <a:ea typeface="Verdana"/>
            </a:endParaRPr>
          </a:p>
          <a:p>
            <a:pPr marL="323850" indent="-323850"/>
            <a:endParaRPr lang="nb-NO" sz="2800">
              <a:ea typeface="Verdana"/>
            </a:endParaRPr>
          </a:p>
          <a:p>
            <a:pPr marL="323850" indent="-323850"/>
            <a:r>
              <a:rPr lang="nb-NO"/>
              <a:t>S</a:t>
            </a:r>
            <a:r>
              <a:rPr lang="nb-NO" sz="2800"/>
              <a:t>tyringsgruppemøte 13. september.</a:t>
            </a:r>
            <a:endParaRPr lang="nb-NO" sz="2800">
              <a:ea typeface="Verdana"/>
            </a:endParaRPr>
          </a:p>
          <a:p>
            <a:pPr marL="647700" lvl="1" indent="-323850"/>
            <a:r>
              <a:rPr lang="nb-NO"/>
              <a:t>Prosjektet planlegger å komme med en anbefaling for forprosjektet basert på faglige vurderinger. Denne vil være prosjektets forslag til innstilling.</a:t>
            </a:r>
            <a:endParaRPr lang="nb-NO">
              <a:ea typeface="Verdana"/>
            </a:endParaRPr>
          </a:p>
          <a:p>
            <a:pPr marL="647700" lvl="1" indent="-323850"/>
            <a:r>
              <a:rPr lang="nb-NO"/>
              <a:t>Styringsgruppen ved ordførere og kommuneadministrasjon må ta med seg innspill fra kommunestyrer og innbyggermøter og gjøre vurderinger av prosjektets faglige forslag til innstilling, før Styringsgruppen konkluderer med endelig </a:t>
            </a:r>
            <a:br>
              <a:rPr lang="nb-NO"/>
            </a:br>
            <a:r>
              <a:rPr lang="nb-NO">
                <a:sym typeface="Wingdings" panose="05000000000000000000" pitchFamily="2" charset="2"/>
              </a:rPr>
              <a:t> Forslag til innstilling, som skal behandles i berørte kommuner.</a:t>
            </a:r>
            <a:endParaRPr lang="nb-NO">
              <a:ea typeface="Verdana"/>
            </a:endParaRPr>
          </a:p>
          <a:p>
            <a:pPr marL="647700" lvl="1" indent="-323850"/>
            <a:r>
              <a:rPr lang="nb-NO" sz="2400">
                <a:solidFill>
                  <a:srgbClr val="FF0000"/>
                </a:solidFill>
              </a:rPr>
              <a:t>Derfor: Viktig å for dere å gi innspill som gjør styringsgruppa i stand til å innstille på en vegpakke som kan stå seg i de lokale behandlingene.</a:t>
            </a:r>
            <a:endParaRPr lang="nb-NO">
              <a:solidFill>
                <a:srgbClr val="FF0000"/>
              </a:solidFill>
              <a:ea typeface="Verdana"/>
            </a:endParaRPr>
          </a:p>
          <a:p>
            <a:pPr marL="323850" indent="-323850"/>
            <a:endParaRPr lang="nb-NO">
              <a:ea typeface="Verdana"/>
            </a:endParaRPr>
          </a:p>
          <a:p>
            <a:pPr marL="323850" indent="-323850"/>
            <a:r>
              <a:rPr lang="nb-NO">
                <a:sym typeface="Wingdings" panose="05000000000000000000" pitchFamily="2" charset="2"/>
              </a:rPr>
              <a:t>Lokalpolitisk behandling i høst.</a:t>
            </a:r>
            <a:endParaRPr lang="nb-NO">
              <a:ea typeface="Verdana"/>
            </a:endParaRPr>
          </a:p>
          <a:p>
            <a:pPr marL="647700" lvl="1" indent="-323850"/>
            <a:r>
              <a:rPr lang="nb-NO"/>
              <a:t>Det er nødvendig</a:t>
            </a:r>
            <a:r>
              <a:rPr lang="nb-NO" sz="2400"/>
              <a:t> med likelydende vedtak for å gå videre med prosjektet.</a:t>
            </a:r>
            <a:endParaRPr lang="nb-NO">
              <a:ea typeface="Verdana"/>
            </a:endParaRPr>
          </a:p>
          <a:p>
            <a:pPr marL="323850" indent="-323850"/>
            <a:endParaRPr lang="nb-NO" sz="2800">
              <a:ea typeface="Verdana"/>
            </a:endParaRPr>
          </a:p>
          <a:p>
            <a:pPr marL="323850" indent="-323850"/>
            <a:endParaRPr lang="nb-NO" sz="2800">
              <a:ea typeface="Verdana"/>
            </a:endParaRPr>
          </a:p>
          <a:p>
            <a:pPr marL="323850" indent="-323850"/>
            <a:endParaRPr lang="nb-NO">
              <a:ea typeface="Verdana"/>
            </a:endParaRPr>
          </a:p>
        </p:txBody>
      </p:sp>
    </p:spTree>
    <p:extLst>
      <p:ext uri="{BB962C8B-B14F-4D97-AF65-F5344CB8AC3E}">
        <p14:creationId xmlns:p14="http://schemas.microsoft.com/office/powerpoint/2010/main" val="1022751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9D5D505-FA27-8903-DE5F-A258D7F4773E}"/>
              </a:ext>
            </a:extLst>
          </p:cNvPr>
          <p:cNvSpPr>
            <a:spLocks noGrp="1"/>
          </p:cNvSpPr>
          <p:nvPr>
            <p:ph idx="1"/>
          </p:nvPr>
        </p:nvSpPr>
        <p:spPr/>
        <p:txBody>
          <a:bodyPr/>
          <a:lstStyle/>
          <a:p>
            <a:r>
              <a:rPr lang="nb-NO"/>
              <a:t>Ferdigstille forprosjektrapport med synliggjøring av bompengepakker (tiltak med kostnader, forslag til bompunkter)</a:t>
            </a:r>
          </a:p>
          <a:p>
            <a:endParaRPr lang="nb-NO"/>
          </a:p>
          <a:p>
            <a:pPr marL="0" indent="0">
              <a:buNone/>
            </a:pPr>
            <a:endParaRPr lang="nb-NO"/>
          </a:p>
        </p:txBody>
      </p:sp>
      <p:sp>
        <p:nvSpPr>
          <p:cNvPr id="3" name="Tittel 2">
            <a:extLst>
              <a:ext uri="{FF2B5EF4-FFF2-40B4-BE49-F238E27FC236}">
                <a16:creationId xmlns:a16="http://schemas.microsoft.com/office/drawing/2014/main" id="{BAB3365F-8EE7-65B7-43DD-05D8204FB5C1}"/>
              </a:ext>
            </a:extLst>
          </p:cNvPr>
          <p:cNvSpPr>
            <a:spLocks noGrp="1"/>
          </p:cNvSpPr>
          <p:nvPr>
            <p:ph type="title"/>
          </p:nvPr>
        </p:nvSpPr>
        <p:spPr/>
        <p:txBody>
          <a:bodyPr/>
          <a:lstStyle/>
          <a:p>
            <a:r>
              <a:rPr lang="nb-NO"/>
              <a:t>Veien videre </a:t>
            </a:r>
          </a:p>
        </p:txBody>
      </p:sp>
    </p:spTree>
    <p:extLst>
      <p:ext uri="{BB962C8B-B14F-4D97-AF65-F5344CB8AC3E}">
        <p14:creationId xmlns:p14="http://schemas.microsoft.com/office/powerpoint/2010/main" val="1516428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957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Rett linje 6">
            <a:extLst>
              <a:ext uri="{FF2B5EF4-FFF2-40B4-BE49-F238E27FC236}">
                <a16:creationId xmlns:a16="http://schemas.microsoft.com/office/drawing/2014/main" id="{9644AD3F-8F3D-8D76-8C38-F75AA60F74AA}"/>
              </a:ext>
            </a:extLst>
          </p:cNvPr>
          <p:cNvCxnSpPr>
            <a:cxnSpLocks/>
            <a:stCxn id="2" idx="1"/>
            <a:endCxn id="6" idx="0"/>
          </p:cNvCxnSpPr>
          <p:nvPr/>
        </p:nvCxnSpPr>
        <p:spPr>
          <a:xfrm>
            <a:off x="161233" y="2108312"/>
            <a:ext cx="457892" cy="2956300"/>
          </a:xfrm>
          <a:prstGeom prst="line">
            <a:avLst/>
          </a:prstGeom>
        </p:spPr>
        <p:style>
          <a:lnRef idx="1">
            <a:schemeClr val="accent3"/>
          </a:lnRef>
          <a:fillRef idx="0">
            <a:schemeClr val="accent3"/>
          </a:fillRef>
          <a:effectRef idx="0">
            <a:schemeClr val="accent3"/>
          </a:effectRef>
          <a:fontRef idx="minor">
            <a:schemeClr val="tx1"/>
          </a:fontRef>
        </p:style>
      </p:cxnSp>
      <p:cxnSp>
        <p:nvCxnSpPr>
          <p:cNvPr id="11" name="Rett linje 10">
            <a:extLst>
              <a:ext uri="{FF2B5EF4-FFF2-40B4-BE49-F238E27FC236}">
                <a16:creationId xmlns:a16="http://schemas.microsoft.com/office/drawing/2014/main" id="{72C6A3BA-786C-9E7F-5544-2BD40CF110A8}"/>
              </a:ext>
            </a:extLst>
          </p:cNvPr>
          <p:cNvCxnSpPr>
            <a:cxnSpLocks/>
            <a:stCxn id="10" idx="1"/>
          </p:cNvCxnSpPr>
          <p:nvPr/>
        </p:nvCxnSpPr>
        <p:spPr>
          <a:xfrm>
            <a:off x="619124" y="2922555"/>
            <a:ext cx="1771650" cy="2142057"/>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Rett linje 27">
            <a:extLst>
              <a:ext uri="{FF2B5EF4-FFF2-40B4-BE49-F238E27FC236}">
                <a16:creationId xmlns:a16="http://schemas.microsoft.com/office/drawing/2014/main" id="{73211BE6-2255-D8A3-E80F-24AF0F852DB6}"/>
              </a:ext>
            </a:extLst>
          </p:cNvPr>
          <p:cNvCxnSpPr>
            <a:cxnSpLocks/>
            <a:stCxn id="25" idx="2"/>
            <a:endCxn id="24" idx="0"/>
          </p:cNvCxnSpPr>
          <p:nvPr/>
        </p:nvCxnSpPr>
        <p:spPr>
          <a:xfrm flipH="1">
            <a:off x="3441126" y="4538053"/>
            <a:ext cx="354736" cy="526557"/>
          </a:xfrm>
          <a:prstGeom prst="line">
            <a:avLst/>
          </a:prstGeom>
        </p:spPr>
        <p:style>
          <a:lnRef idx="2">
            <a:schemeClr val="accent4"/>
          </a:lnRef>
          <a:fillRef idx="1">
            <a:schemeClr val="lt1"/>
          </a:fillRef>
          <a:effectRef idx="0">
            <a:schemeClr val="accent4"/>
          </a:effectRef>
          <a:fontRef idx="minor">
            <a:schemeClr val="dk1"/>
          </a:fontRef>
        </p:style>
      </p:cxnSp>
      <p:cxnSp>
        <p:nvCxnSpPr>
          <p:cNvPr id="30" name="Rett linje 29">
            <a:extLst>
              <a:ext uri="{FF2B5EF4-FFF2-40B4-BE49-F238E27FC236}">
                <a16:creationId xmlns:a16="http://schemas.microsoft.com/office/drawing/2014/main" id="{47CC67CE-C2FE-9BE6-5B26-DC4D86DEAFEA}"/>
              </a:ext>
            </a:extLst>
          </p:cNvPr>
          <p:cNvCxnSpPr>
            <a:cxnSpLocks/>
            <a:stCxn id="27" idx="2"/>
            <a:endCxn id="46" idx="1"/>
          </p:cNvCxnSpPr>
          <p:nvPr/>
        </p:nvCxnSpPr>
        <p:spPr>
          <a:xfrm>
            <a:off x="5284772" y="3378088"/>
            <a:ext cx="607459" cy="475133"/>
          </a:xfrm>
          <a:prstGeom prst="line">
            <a:avLst/>
          </a:prstGeom>
        </p:spPr>
        <p:style>
          <a:lnRef idx="2">
            <a:schemeClr val="accent4"/>
          </a:lnRef>
          <a:fillRef idx="1">
            <a:schemeClr val="lt1"/>
          </a:fillRef>
          <a:effectRef idx="0">
            <a:schemeClr val="accent4"/>
          </a:effectRef>
          <a:fontRef idx="minor">
            <a:schemeClr val="dk1"/>
          </a:fontRef>
        </p:style>
      </p:cxnSp>
      <p:cxnSp>
        <p:nvCxnSpPr>
          <p:cNvPr id="35" name="Rett linje 34">
            <a:extLst>
              <a:ext uri="{FF2B5EF4-FFF2-40B4-BE49-F238E27FC236}">
                <a16:creationId xmlns:a16="http://schemas.microsoft.com/office/drawing/2014/main" id="{73B33CC0-6247-83AA-1DBC-C1D3D5FA2FC2}"/>
              </a:ext>
            </a:extLst>
          </p:cNvPr>
          <p:cNvCxnSpPr>
            <a:cxnSpLocks/>
            <a:stCxn id="39" idx="2"/>
            <a:endCxn id="32" idx="0"/>
          </p:cNvCxnSpPr>
          <p:nvPr/>
        </p:nvCxnSpPr>
        <p:spPr>
          <a:xfrm flipH="1">
            <a:off x="7979256" y="2526550"/>
            <a:ext cx="348118" cy="2552423"/>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Rett linje 46">
            <a:extLst>
              <a:ext uri="{FF2B5EF4-FFF2-40B4-BE49-F238E27FC236}">
                <a16:creationId xmlns:a16="http://schemas.microsoft.com/office/drawing/2014/main" id="{59AE2F99-F5E1-710B-5B98-F7682020E0E7}"/>
              </a:ext>
            </a:extLst>
          </p:cNvPr>
          <p:cNvCxnSpPr>
            <a:cxnSpLocks/>
            <a:stCxn id="46" idx="2"/>
            <a:endCxn id="45" idx="0"/>
          </p:cNvCxnSpPr>
          <p:nvPr/>
        </p:nvCxnSpPr>
        <p:spPr>
          <a:xfrm>
            <a:off x="6811873" y="4222553"/>
            <a:ext cx="293911" cy="831589"/>
          </a:xfrm>
          <a:prstGeom prst="line">
            <a:avLst/>
          </a:prstGeom>
        </p:spPr>
        <p:style>
          <a:lnRef idx="2">
            <a:schemeClr val="accent4"/>
          </a:lnRef>
          <a:fillRef idx="1">
            <a:schemeClr val="lt1"/>
          </a:fillRef>
          <a:effectRef idx="0">
            <a:schemeClr val="accent4"/>
          </a:effectRef>
          <a:fontRef idx="minor">
            <a:schemeClr val="dk1"/>
          </a:fontRef>
        </p:style>
      </p:cxnSp>
      <p:cxnSp>
        <p:nvCxnSpPr>
          <p:cNvPr id="26" name="Rett linje 25">
            <a:extLst>
              <a:ext uri="{FF2B5EF4-FFF2-40B4-BE49-F238E27FC236}">
                <a16:creationId xmlns:a16="http://schemas.microsoft.com/office/drawing/2014/main" id="{9D15ED42-050C-F010-4FDC-C29642D2B410}"/>
              </a:ext>
            </a:extLst>
          </p:cNvPr>
          <p:cNvCxnSpPr>
            <a:cxnSpLocks/>
            <a:stCxn id="23" idx="3"/>
            <a:endCxn id="4" idx="0"/>
          </p:cNvCxnSpPr>
          <p:nvPr/>
        </p:nvCxnSpPr>
        <p:spPr>
          <a:xfrm flipH="1">
            <a:off x="11065403" y="3465087"/>
            <a:ext cx="732094" cy="1606590"/>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Rett linje 37">
            <a:extLst>
              <a:ext uri="{FF2B5EF4-FFF2-40B4-BE49-F238E27FC236}">
                <a16:creationId xmlns:a16="http://schemas.microsoft.com/office/drawing/2014/main" id="{660759B6-AB3D-66ED-CFDA-20E13FC7FBAF}"/>
              </a:ext>
            </a:extLst>
          </p:cNvPr>
          <p:cNvCxnSpPr>
            <a:cxnSpLocks/>
            <a:stCxn id="37" idx="1"/>
            <a:endCxn id="36" idx="1"/>
          </p:cNvCxnSpPr>
          <p:nvPr/>
        </p:nvCxnSpPr>
        <p:spPr>
          <a:xfrm flipV="1">
            <a:off x="7681186" y="5218781"/>
            <a:ext cx="2226212" cy="1224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7977C03-006E-43CC-EE7A-FF4D2682700A}"/>
              </a:ext>
            </a:extLst>
          </p:cNvPr>
          <p:cNvCxnSpPr>
            <a:cxnSpLocks/>
            <a:stCxn id="27" idx="3"/>
            <a:endCxn id="33" idx="1"/>
          </p:cNvCxnSpPr>
          <p:nvPr/>
        </p:nvCxnSpPr>
        <p:spPr>
          <a:xfrm flipV="1">
            <a:off x="6851918" y="967172"/>
            <a:ext cx="364751" cy="767928"/>
          </a:xfrm>
          <a:prstGeom prst="line">
            <a:avLst/>
          </a:prstGeom>
        </p:spPr>
        <p:style>
          <a:lnRef idx="2">
            <a:schemeClr val="accent4"/>
          </a:lnRef>
          <a:fillRef idx="1">
            <a:schemeClr val="lt1"/>
          </a:fillRef>
          <a:effectRef idx="0">
            <a:schemeClr val="accent4"/>
          </a:effectRef>
          <a:fontRef idx="minor">
            <a:schemeClr val="dk1"/>
          </a:fontRef>
        </p:style>
      </p:cxnSp>
      <p:sp>
        <p:nvSpPr>
          <p:cNvPr id="3" name="Tittel 2">
            <a:extLst>
              <a:ext uri="{FF2B5EF4-FFF2-40B4-BE49-F238E27FC236}">
                <a16:creationId xmlns:a16="http://schemas.microsoft.com/office/drawing/2014/main" id="{B4CA1F8C-01D4-6ADC-B44C-79033C89DF85}"/>
              </a:ext>
            </a:extLst>
          </p:cNvPr>
          <p:cNvSpPr>
            <a:spLocks noGrp="1"/>
          </p:cNvSpPr>
          <p:nvPr>
            <p:ph type="title"/>
          </p:nvPr>
        </p:nvSpPr>
        <p:spPr/>
        <p:txBody>
          <a:bodyPr/>
          <a:lstStyle/>
          <a:p>
            <a:r>
              <a:rPr lang="nb-NO"/>
              <a:t>Tidslinje</a:t>
            </a:r>
          </a:p>
        </p:txBody>
      </p:sp>
      <p:cxnSp>
        <p:nvCxnSpPr>
          <p:cNvPr id="5" name="Rett linje 4">
            <a:extLst>
              <a:ext uri="{FF2B5EF4-FFF2-40B4-BE49-F238E27FC236}">
                <a16:creationId xmlns:a16="http://schemas.microsoft.com/office/drawing/2014/main" id="{75D633FD-407C-F150-91F4-3E916B9EE063}"/>
              </a:ext>
            </a:extLst>
          </p:cNvPr>
          <p:cNvCxnSpPr/>
          <p:nvPr/>
        </p:nvCxnSpPr>
        <p:spPr>
          <a:xfrm>
            <a:off x="619125" y="5219700"/>
            <a:ext cx="11877675" cy="0"/>
          </a:xfrm>
          <a:prstGeom prst="line">
            <a:avLst/>
          </a:prstGeom>
          <a:ln w="57150"/>
        </p:spPr>
        <p:style>
          <a:lnRef idx="3">
            <a:schemeClr val="dk1"/>
          </a:lnRef>
          <a:fillRef idx="0">
            <a:schemeClr val="dk1"/>
          </a:fillRef>
          <a:effectRef idx="2">
            <a:schemeClr val="dk1"/>
          </a:effectRef>
          <a:fontRef idx="minor">
            <a:schemeClr val="tx1"/>
          </a:fontRef>
        </p:style>
      </p:cxnSp>
      <p:sp>
        <p:nvSpPr>
          <p:cNvPr id="6" name="Ellipse 5">
            <a:extLst>
              <a:ext uri="{FF2B5EF4-FFF2-40B4-BE49-F238E27FC236}">
                <a16:creationId xmlns:a16="http://schemas.microsoft.com/office/drawing/2014/main" id="{CAFEC88C-91E8-011F-B451-927FE428B838}"/>
              </a:ext>
            </a:extLst>
          </p:cNvPr>
          <p:cNvSpPr/>
          <p:nvPr/>
        </p:nvSpPr>
        <p:spPr>
          <a:xfrm>
            <a:off x="464037" y="5064612"/>
            <a:ext cx="310175" cy="3101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cxnSp>
        <p:nvCxnSpPr>
          <p:cNvPr id="8" name="Rett linje 7">
            <a:extLst>
              <a:ext uri="{FF2B5EF4-FFF2-40B4-BE49-F238E27FC236}">
                <a16:creationId xmlns:a16="http://schemas.microsoft.com/office/drawing/2014/main" id="{EDC002D9-5040-23D9-EDE1-0CEA97ED4378}"/>
              </a:ext>
            </a:extLst>
          </p:cNvPr>
          <p:cNvCxnSpPr>
            <a:cxnSpLocks/>
          </p:cNvCxnSpPr>
          <p:nvPr/>
        </p:nvCxnSpPr>
        <p:spPr>
          <a:xfrm flipH="1">
            <a:off x="581024" y="5538057"/>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Rett linje 11">
            <a:extLst>
              <a:ext uri="{FF2B5EF4-FFF2-40B4-BE49-F238E27FC236}">
                <a16:creationId xmlns:a16="http://schemas.microsoft.com/office/drawing/2014/main" id="{FE5C8BA9-E747-F8C9-E8B6-823B81669B1C}"/>
              </a:ext>
            </a:extLst>
          </p:cNvPr>
          <p:cNvCxnSpPr>
            <a:cxnSpLocks/>
          </p:cNvCxnSpPr>
          <p:nvPr/>
        </p:nvCxnSpPr>
        <p:spPr>
          <a:xfrm flipH="1">
            <a:off x="2486024" y="5538057"/>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Rett linje 12">
            <a:extLst>
              <a:ext uri="{FF2B5EF4-FFF2-40B4-BE49-F238E27FC236}">
                <a16:creationId xmlns:a16="http://schemas.microsoft.com/office/drawing/2014/main" id="{129DA21E-9A2A-F365-BB4B-915C209408FF}"/>
              </a:ext>
            </a:extLst>
          </p:cNvPr>
          <p:cNvCxnSpPr>
            <a:cxnSpLocks/>
          </p:cNvCxnSpPr>
          <p:nvPr/>
        </p:nvCxnSpPr>
        <p:spPr>
          <a:xfrm flipH="1">
            <a:off x="4400548" y="5535822"/>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4" name="Rett linje 13">
            <a:extLst>
              <a:ext uri="{FF2B5EF4-FFF2-40B4-BE49-F238E27FC236}">
                <a16:creationId xmlns:a16="http://schemas.microsoft.com/office/drawing/2014/main" id="{B9874A0E-E167-4ADE-0686-298337F26A8A}"/>
              </a:ext>
            </a:extLst>
          </p:cNvPr>
          <p:cNvCxnSpPr>
            <a:cxnSpLocks/>
          </p:cNvCxnSpPr>
          <p:nvPr/>
        </p:nvCxnSpPr>
        <p:spPr>
          <a:xfrm flipH="1">
            <a:off x="6296024" y="5538057"/>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Rett linje 14">
            <a:extLst>
              <a:ext uri="{FF2B5EF4-FFF2-40B4-BE49-F238E27FC236}">
                <a16:creationId xmlns:a16="http://schemas.microsoft.com/office/drawing/2014/main" id="{7E2A2B8B-30A4-A896-D6BE-1B40C68201E2}"/>
              </a:ext>
            </a:extLst>
          </p:cNvPr>
          <p:cNvCxnSpPr>
            <a:cxnSpLocks/>
          </p:cNvCxnSpPr>
          <p:nvPr/>
        </p:nvCxnSpPr>
        <p:spPr>
          <a:xfrm flipH="1">
            <a:off x="8181974" y="5538057"/>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6" name="Rett linje 15">
            <a:extLst>
              <a:ext uri="{FF2B5EF4-FFF2-40B4-BE49-F238E27FC236}">
                <a16:creationId xmlns:a16="http://schemas.microsoft.com/office/drawing/2014/main" id="{5C71D8F9-3980-6EA5-0A87-6010729FFE4C}"/>
              </a:ext>
            </a:extLst>
          </p:cNvPr>
          <p:cNvCxnSpPr>
            <a:cxnSpLocks/>
          </p:cNvCxnSpPr>
          <p:nvPr/>
        </p:nvCxnSpPr>
        <p:spPr>
          <a:xfrm flipH="1">
            <a:off x="10096499" y="5538057"/>
            <a:ext cx="1809751" cy="0"/>
          </a:xfrm>
          <a:prstGeom prst="line">
            <a:avLst/>
          </a:prstGeom>
        </p:spPr>
        <p:style>
          <a:lnRef idx="1">
            <a:schemeClr val="accent3"/>
          </a:lnRef>
          <a:fillRef idx="0">
            <a:schemeClr val="accent3"/>
          </a:fillRef>
          <a:effectRef idx="0">
            <a:schemeClr val="accent3"/>
          </a:effectRef>
          <a:fontRef idx="minor">
            <a:schemeClr val="tx1"/>
          </a:fontRef>
        </p:style>
      </p:cxnSp>
      <p:sp>
        <p:nvSpPr>
          <p:cNvPr id="17" name="TekstSylinder 16">
            <a:extLst>
              <a:ext uri="{FF2B5EF4-FFF2-40B4-BE49-F238E27FC236}">
                <a16:creationId xmlns:a16="http://schemas.microsoft.com/office/drawing/2014/main" id="{66B0FB64-D690-C2F8-D589-81D16763DDF5}"/>
              </a:ext>
            </a:extLst>
          </p:cNvPr>
          <p:cNvSpPr txBox="1"/>
          <p:nvPr/>
        </p:nvSpPr>
        <p:spPr>
          <a:xfrm>
            <a:off x="1221886" y="5538057"/>
            <a:ext cx="1645138" cy="276999"/>
          </a:xfrm>
          <a:prstGeom prst="rect">
            <a:avLst/>
          </a:prstGeom>
          <a:noFill/>
        </p:spPr>
        <p:txBody>
          <a:bodyPr wrap="square" rtlCol="0">
            <a:spAutoFit/>
          </a:bodyPr>
          <a:lstStyle/>
          <a:p>
            <a:r>
              <a:rPr lang="nb-NO" sz="1200" i="1"/>
              <a:t>2013</a:t>
            </a:r>
          </a:p>
        </p:txBody>
      </p:sp>
      <p:sp>
        <p:nvSpPr>
          <p:cNvPr id="18" name="TekstSylinder 17">
            <a:extLst>
              <a:ext uri="{FF2B5EF4-FFF2-40B4-BE49-F238E27FC236}">
                <a16:creationId xmlns:a16="http://schemas.microsoft.com/office/drawing/2014/main" id="{D697841C-4007-FAA2-67BA-F68DBC66749C}"/>
              </a:ext>
            </a:extLst>
          </p:cNvPr>
          <p:cNvSpPr txBox="1"/>
          <p:nvPr/>
        </p:nvSpPr>
        <p:spPr>
          <a:xfrm>
            <a:off x="3018693" y="5538057"/>
            <a:ext cx="1645138" cy="276999"/>
          </a:xfrm>
          <a:prstGeom prst="rect">
            <a:avLst/>
          </a:prstGeom>
          <a:noFill/>
        </p:spPr>
        <p:txBody>
          <a:bodyPr wrap="square" rtlCol="0">
            <a:spAutoFit/>
          </a:bodyPr>
          <a:lstStyle/>
          <a:p>
            <a:r>
              <a:rPr lang="nb-NO" sz="1200" i="1"/>
              <a:t>2014</a:t>
            </a:r>
          </a:p>
        </p:txBody>
      </p:sp>
      <p:sp>
        <p:nvSpPr>
          <p:cNvPr id="19" name="TekstSylinder 18">
            <a:extLst>
              <a:ext uri="{FF2B5EF4-FFF2-40B4-BE49-F238E27FC236}">
                <a16:creationId xmlns:a16="http://schemas.microsoft.com/office/drawing/2014/main" id="{15630019-06AB-3BBC-1A26-C253FCD24D61}"/>
              </a:ext>
            </a:extLst>
          </p:cNvPr>
          <p:cNvSpPr txBox="1"/>
          <p:nvPr/>
        </p:nvSpPr>
        <p:spPr>
          <a:xfrm>
            <a:off x="5028466" y="5525858"/>
            <a:ext cx="1645138" cy="276999"/>
          </a:xfrm>
          <a:prstGeom prst="rect">
            <a:avLst/>
          </a:prstGeom>
          <a:noFill/>
        </p:spPr>
        <p:txBody>
          <a:bodyPr wrap="square" rtlCol="0">
            <a:spAutoFit/>
          </a:bodyPr>
          <a:lstStyle/>
          <a:p>
            <a:r>
              <a:rPr lang="nb-NO" sz="1200" i="1"/>
              <a:t>2015</a:t>
            </a:r>
          </a:p>
        </p:txBody>
      </p:sp>
      <p:sp>
        <p:nvSpPr>
          <p:cNvPr id="20" name="TekstSylinder 19">
            <a:extLst>
              <a:ext uri="{FF2B5EF4-FFF2-40B4-BE49-F238E27FC236}">
                <a16:creationId xmlns:a16="http://schemas.microsoft.com/office/drawing/2014/main" id="{D0B0C058-8D4F-F70A-84C5-A70DF8B37555}"/>
              </a:ext>
            </a:extLst>
          </p:cNvPr>
          <p:cNvSpPr txBox="1"/>
          <p:nvPr/>
        </p:nvSpPr>
        <p:spPr>
          <a:xfrm>
            <a:off x="6797794" y="5535821"/>
            <a:ext cx="1645138" cy="276999"/>
          </a:xfrm>
          <a:prstGeom prst="rect">
            <a:avLst/>
          </a:prstGeom>
          <a:noFill/>
        </p:spPr>
        <p:txBody>
          <a:bodyPr wrap="square" rtlCol="0">
            <a:spAutoFit/>
          </a:bodyPr>
          <a:lstStyle/>
          <a:p>
            <a:r>
              <a:rPr lang="nb-NO" sz="1200" i="1"/>
              <a:t>2016</a:t>
            </a:r>
          </a:p>
        </p:txBody>
      </p:sp>
      <p:sp>
        <p:nvSpPr>
          <p:cNvPr id="21" name="TekstSylinder 20">
            <a:extLst>
              <a:ext uri="{FF2B5EF4-FFF2-40B4-BE49-F238E27FC236}">
                <a16:creationId xmlns:a16="http://schemas.microsoft.com/office/drawing/2014/main" id="{76BF992F-9507-36F5-7FDA-44A8F4F170F2}"/>
              </a:ext>
            </a:extLst>
          </p:cNvPr>
          <p:cNvSpPr txBox="1"/>
          <p:nvPr/>
        </p:nvSpPr>
        <p:spPr>
          <a:xfrm>
            <a:off x="8807567" y="5535821"/>
            <a:ext cx="1645138" cy="276999"/>
          </a:xfrm>
          <a:prstGeom prst="rect">
            <a:avLst/>
          </a:prstGeom>
          <a:noFill/>
        </p:spPr>
        <p:txBody>
          <a:bodyPr wrap="square" rtlCol="0">
            <a:spAutoFit/>
          </a:bodyPr>
          <a:lstStyle/>
          <a:p>
            <a:r>
              <a:rPr lang="nb-NO" sz="1200" i="1"/>
              <a:t>2017</a:t>
            </a:r>
          </a:p>
        </p:txBody>
      </p:sp>
      <p:sp>
        <p:nvSpPr>
          <p:cNvPr id="22" name="TekstSylinder 21">
            <a:extLst>
              <a:ext uri="{FF2B5EF4-FFF2-40B4-BE49-F238E27FC236}">
                <a16:creationId xmlns:a16="http://schemas.microsoft.com/office/drawing/2014/main" id="{A52D20AA-B7CE-8420-994B-72F5BC29B564}"/>
              </a:ext>
            </a:extLst>
          </p:cNvPr>
          <p:cNvSpPr txBox="1"/>
          <p:nvPr/>
        </p:nvSpPr>
        <p:spPr>
          <a:xfrm>
            <a:off x="10823445" y="5535821"/>
            <a:ext cx="1645138" cy="276999"/>
          </a:xfrm>
          <a:prstGeom prst="rect">
            <a:avLst/>
          </a:prstGeom>
          <a:noFill/>
        </p:spPr>
        <p:txBody>
          <a:bodyPr wrap="square" rtlCol="0">
            <a:spAutoFit/>
          </a:bodyPr>
          <a:lstStyle/>
          <a:p>
            <a:r>
              <a:rPr lang="nb-NO" sz="1200" i="1"/>
              <a:t>2018</a:t>
            </a:r>
          </a:p>
        </p:txBody>
      </p:sp>
      <p:sp>
        <p:nvSpPr>
          <p:cNvPr id="2" name="TekstSylinder 1">
            <a:extLst>
              <a:ext uri="{FF2B5EF4-FFF2-40B4-BE49-F238E27FC236}">
                <a16:creationId xmlns:a16="http://schemas.microsoft.com/office/drawing/2014/main" id="{ACA6807F-1781-5570-0DAC-D6222D8C9527}"/>
              </a:ext>
            </a:extLst>
          </p:cNvPr>
          <p:cNvSpPr txBox="1"/>
          <p:nvPr/>
        </p:nvSpPr>
        <p:spPr>
          <a:xfrm>
            <a:off x="161233" y="1846702"/>
            <a:ext cx="3059159" cy="523220"/>
          </a:xfrm>
          <a:prstGeom prst="rect">
            <a:avLst/>
          </a:prstGeom>
          <a:solidFill>
            <a:schemeClr val="bg1">
              <a:alpha val="86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nb-NO" sz="1400"/>
              <a:t>Orkdal Regionråd bestiller utfordrings-notat hos konsulent</a:t>
            </a:r>
          </a:p>
        </p:txBody>
      </p:sp>
      <p:sp>
        <p:nvSpPr>
          <p:cNvPr id="9" name="Ellipse 8">
            <a:extLst>
              <a:ext uri="{FF2B5EF4-FFF2-40B4-BE49-F238E27FC236}">
                <a16:creationId xmlns:a16="http://schemas.microsoft.com/office/drawing/2014/main" id="{B3421738-91DC-90AC-243D-61261DD558D8}"/>
              </a:ext>
            </a:extLst>
          </p:cNvPr>
          <p:cNvSpPr/>
          <p:nvPr/>
        </p:nvSpPr>
        <p:spPr>
          <a:xfrm>
            <a:off x="2235687" y="5064611"/>
            <a:ext cx="310175" cy="3101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23570B8E-7982-D9CC-4078-6AABB79350D8}"/>
              </a:ext>
            </a:extLst>
          </p:cNvPr>
          <p:cNvSpPr txBox="1"/>
          <p:nvPr/>
        </p:nvSpPr>
        <p:spPr>
          <a:xfrm>
            <a:off x="619124" y="2660945"/>
            <a:ext cx="3059159" cy="523220"/>
          </a:xfrm>
          <a:prstGeom prst="rect">
            <a:avLst/>
          </a:prstGeom>
          <a:solidFill>
            <a:schemeClr val="bg1">
              <a:alpha val="86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nb-NO" sz="1400"/>
              <a:t>Notat oversendes STFK -&gt; Arbeid bestilles hos SVV.</a:t>
            </a:r>
          </a:p>
        </p:txBody>
      </p:sp>
      <p:sp>
        <p:nvSpPr>
          <p:cNvPr id="24" name="Ellipse 23">
            <a:extLst>
              <a:ext uri="{FF2B5EF4-FFF2-40B4-BE49-F238E27FC236}">
                <a16:creationId xmlns:a16="http://schemas.microsoft.com/office/drawing/2014/main" id="{DB3531E8-84E3-0650-73F6-8ECCE093B08A}"/>
              </a:ext>
            </a:extLst>
          </p:cNvPr>
          <p:cNvSpPr/>
          <p:nvPr/>
        </p:nvSpPr>
        <p:spPr>
          <a:xfrm>
            <a:off x="3286038" y="5064610"/>
            <a:ext cx="310175" cy="3101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69FA8C45-73A5-CB41-1FE3-6E3D1CDDCA20}"/>
              </a:ext>
            </a:extLst>
          </p:cNvPr>
          <p:cNvSpPr txBox="1"/>
          <p:nvPr/>
        </p:nvSpPr>
        <p:spPr>
          <a:xfrm>
            <a:off x="2424262" y="3583946"/>
            <a:ext cx="2743200" cy="954107"/>
          </a:xfrm>
          <a:prstGeom prst="rect">
            <a:avLst/>
          </a:prstGeom>
          <a:solidFill>
            <a:schemeClr val="bg1">
              <a:alpha val="86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nb-NO" sz="1400"/>
              <a:t>Samferdselsdepartementet får utfordringsnotatet, og bestiller arbeid av SVV. </a:t>
            </a:r>
            <a:r>
              <a:rPr lang="nb-NO" sz="1400">
                <a:hlinkClick r:id="rId3"/>
              </a:rPr>
              <a:t>Både RV og FV skal utredes.</a:t>
            </a:r>
            <a:endParaRPr lang="nb-NO" sz="1400"/>
          </a:p>
        </p:txBody>
      </p:sp>
      <p:pic>
        <p:nvPicPr>
          <p:cNvPr id="27" name="Bilde 26">
            <a:extLst>
              <a:ext uri="{FF2B5EF4-FFF2-40B4-BE49-F238E27FC236}">
                <a16:creationId xmlns:a16="http://schemas.microsoft.com/office/drawing/2014/main" id="{A8F7D0A6-12F7-1F61-9659-F8E1BA043FCD}"/>
              </a:ext>
            </a:extLst>
          </p:cNvPr>
          <p:cNvPicPr>
            <a:picLocks noChangeAspect="1"/>
          </p:cNvPicPr>
          <p:nvPr/>
        </p:nvPicPr>
        <p:blipFill rotWithShape="1">
          <a:blip r:embed="rId4"/>
          <a:srcRect l="18338" t="35108" r="69881" b="20977"/>
          <a:stretch/>
        </p:blipFill>
        <p:spPr>
          <a:xfrm>
            <a:off x="3717625" y="92111"/>
            <a:ext cx="3134293" cy="3285977"/>
          </a:xfrm>
          <a:prstGeom prst="rect">
            <a:avLst/>
          </a:prstGeom>
          <a:ln>
            <a:solidFill>
              <a:schemeClr val="accent4"/>
            </a:solidFill>
          </a:ln>
        </p:spPr>
      </p:pic>
      <p:sp>
        <p:nvSpPr>
          <p:cNvPr id="32" name="Ellipse 31">
            <a:extLst>
              <a:ext uri="{FF2B5EF4-FFF2-40B4-BE49-F238E27FC236}">
                <a16:creationId xmlns:a16="http://schemas.microsoft.com/office/drawing/2014/main" id="{6EB55AA1-C8BF-BE8B-D537-9EF00987C890}"/>
              </a:ext>
            </a:extLst>
          </p:cNvPr>
          <p:cNvSpPr/>
          <p:nvPr/>
        </p:nvSpPr>
        <p:spPr>
          <a:xfrm>
            <a:off x="7824168" y="5078973"/>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39" name="TekstSylinder 38">
            <a:extLst>
              <a:ext uri="{FF2B5EF4-FFF2-40B4-BE49-F238E27FC236}">
                <a16:creationId xmlns:a16="http://schemas.microsoft.com/office/drawing/2014/main" id="{700F65D0-4BED-7211-CEF6-9DA2E3419198}"/>
              </a:ext>
            </a:extLst>
          </p:cNvPr>
          <p:cNvSpPr txBox="1"/>
          <p:nvPr/>
        </p:nvSpPr>
        <p:spPr>
          <a:xfrm>
            <a:off x="6797794" y="1787886"/>
            <a:ext cx="3059159" cy="738664"/>
          </a:xfrm>
          <a:prstGeom prst="rect">
            <a:avLst/>
          </a:prstGeom>
          <a:solidFill>
            <a:schemeClr val="bg1">
              <a:alpha val="86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400">
                <a:hlinkClick r:id="rId5"/>
              </a:rPr>
              <a:t>Vedtak i FT STFK</a:t>
            </a:r>
            <a:r>
              <a:rPr lang="nb-NO" sz="1400"/>
              <a:t>, og andre parter om prinsipp om bomfinansiering.</a:t>
            </a:r>
          </a:p>
        </p:txBody>
      </p:sp>
      <p:sp>
        <p:nvSpPr>
          <p:cNvPr id="45" name="Ellipse 44">
            <a:extLst>
              <a:ext uri="{FF2B5EF4-FFF2-40B4-BE49-F238E27FC236}">
                <a16:creationId xmlns:a16="http://schemas.microsoft.com/office/drawing/2014/main" id="{8445B356-8E94-B1C1-22B7-4166BD263D08}"/>
              </a:ext>
            </a:extLst>
          </p:cNvPr>
          <p:cNvSpPr/>
          <p:nvPr/>
        </p:nvSpPr>
        <p:spPr>
          <a:xfrm>
            <a:off x="6950696" y="5054142"/>
            <a:ext cx="310175" cy="3101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46" name="TekstSylinder 45">
            <a:extLst>
              <a:ext uri="{FF2B5EF4-FFF2-40B4-BE49-F238E27FC236}">
                <a16:creationId xmlns:a16="http://schemas.microsoft.com/office/drawing/2014/main" id="{FEFFEB6C-E265-91C1-3DFD-971F207DEA4C}"/>
              </a:ext>
            </a:extLst>
          </p:cNvPr>
          <p:cNvSpPr txBox="1"/>
          <p:nvPr/>
        </p:nvSpPr>
        <p:spPr>
          <a:xfrm>
            <a:off x="5892231" y="3483889"/>
            <a:ext cx="1839284" cy="738664"/>
          </a:xfrm>
          <a:prstGeom prst="rect">
            <a:avLst/>
          </a:prstGeom>
          <a:solidFill>
            <a:schemeClr val="bg1">
              <a:alpha val="86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nb-NO" sz="1400" err="1"/>
              <a:t>SVVs</a:t>
            </a:r>
            <a:r>
              <a:rPr lang="nb-NO" sz="1400"/>
              <a:t> utfordringsnotat foreligger.</a:t>
            </a:r>
          </a:p>
        </p:txBody>
      </p:sp>
      <p:sp>
        <p:nvSpPr>
          <p:cNvPr id="4" name="Ellipse 3">
            <a:extLst>
              <a:ext uri="{FF2B5EF4-FFF2-40B4-BE49-F238E27FC236}">
                <a16:creationId xmlns:a16="http://schemas.microsoft.com/office/drawing/2014/main" id="{D5E15314-84C5-729D-C31E-6C0992BDFF9B}"/>
              </a:ext>
            </a:extLst>
          </p:cNvPr>
          <p:cNvSpPr/>
          <p:nvPr/>
        </p:nvSpPr>
        <p:spPr>
          <a:xfrm>
            <a:off x="10910315" y="5071677"/>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ln w="0"/>
              <a:solidFill>
                <a:schemeClr val="accent1"/>
              </a:solidFill>
              <a:effectLst>
                <a:outerShdw blurRad="38100" dist="25400" dir="5400000" algn="ctr" rotWithShape="0">
                  <a:srgbClr val="6E747A">
                    <a:alpha val="43000"/>
                  </a:srgbClr>
                </a:outerShdw>
              </a:effectLst>
            </a:endParaRPr>
          </a:p>
        </p:txBody>
      </p:sp>
      <p:sp>
        <p:nvSpPr>
          <p:cNvPr id="23" name="TekstSylinder 22">
            <a:extLst>
              <a:ext uri="{FF2B5EF4-FFF2-40B4-BE49-F238E27FC236}">
                <a16:creationId xmlns:a16="http://schemas.microsoft.com/office/drawing/2014/main" id="{8FD0ECDD-884F-1301-2970-EDD84E6A7B8B}"/>
              </a:ext>
            </a:extLst>
          </p:cNvPr>
          <p:cNvSpPr txBox="1"/>
          <p:nvPr/>
        </p:nvSpPr>
        <p:spPr>
          <a:xfrm>
            <a:off x="8467870" y="2880311"/>
            <a:ext cx="3329627" cy="1169551"/>
          </a:xfrm>
          <a:prstGeom prst="rect">
            <a:avLst/>
          </a:prstGeom>
          <a:solidFill>
            <a:schemeClr val="bg1">
              <a:alpha val="86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400">
                <a:hlinkClick r:id="rId6"/>
              </a:rPr>
              <a:t>Vedtak i FT TRFK</a:t>
            </a:r>
            <a:r>
              <a:rPr lang="nb-NO" sz="1400"/>
              <a:t>, om at KVU for bomprosjektet må omfatte hele transportnettverket, og ikke </a:t>
            </a:r>
            <a:r>
              <a:rPr lang="nb-NO" sz="1400" dirty="0"/>
              <a:t>bare </a:t>
            </a:r>
            <a:r>
              <a:rPr lang="nb-NO" sz="1400"/>
              <a:t>E39. Ellers vil FK </a:t>
            </a:r>
            <a:r>
              <a:rPr lang="nb-NO" sz="1400" dirty="0"/>
              <a:t>utarbeide en </a:t>
            </a:r>
            <a:r>
              <a:rPr lang="nb-NO" sz="1400"/>
              <a:t>utredning</a:t>
            </a:r>
            <a:r>
              <a:rPr lang="nb-NO" sz="1400" dirty="0"/>
              <a:t> alene</a:t>
            </a:r>
            <a:r>
              <a:rPr lang="nb-NO" sz="1400"/>
              <a:t>. </a:t>
            </a:r>
          </a:p>
        </p:txBody>
      </p:sp>
      <p:sp>
        <p:nvSpPr>
          <p:cNvPr id="33" name="TekstSylinder 32">
            <a:extLst>
              <a:ext uri="{FF2B5EF4-FFF2-40B4-BE49-F238E27FC236}">
                <a16:creationId xmlns:a16="http://schemas.microsoft.com/office/drawing/2014/main" id="{07E3B03B-CDDF-673C-9608-93EA0CBF9EF9}"/>
              </a:ext>
            </a:extLst>
          </p:cNvPr>
          <p:cNvSpPr txBox="1"/>
          <p:nvPr/>
        </p:nvSpPr>
        <p:spPr>
          <a:xfrm>
            <a:off x="7216669" y="274674"/>
            <a:ext cx="3059159" cy="1384995"/>
          </a:xfrm>
          <a:prstGeom prst="rect">
            <a:avLst/>
          </a:prstGeom>
          <a:solidFill>
            <a:schemeClr val="bg1">
              <a:alpha val="86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nb-NO" sz="1400" dirty="0"/>
              <a:t>Utredning omfatter på dette tidspunkt:</a:t>
            </a:r>
          </a:p>
          <a:p>
            <a:r>
              <a:rPr lang="nb-NO" sz="1400" dirty="0"/>
              <a:t>E39, E6,</a:t>
            </a:r>
          </a:p>
          <a:p>
            <a:r>
              <a:rPr lang="nb-NO" sz="1400" dirty="0"/>
              <a:t>fv. 65, fv.700, fv. 701</a:t>
            </a:r>
          </a:p>
          <a:p>
            <a:r>
              <a:rPr lang="nb-NO" sz="1400" dirty="0"/>
              <a:t>fv. 710 og fv. 714.</a:t>
            </a:r>
          </a:p>
          <a:p>
            <a:endParaRPr lang="nb-NO" sz="1400" dirty="0"/>
          </a:p>
        </p:txBody>
      </p:sp>
      <p:sp>
        <p:nvSpPr>
          <p:cNvPr id="36" name="Rektangel 35">
            <a:extLst>
              <a:ext uri="{FF2B5EF4-FFF2-40B4-BE49-F238E27FC236}">
                <a16:creationId xmlns:a16="http://schemas.microsoft.com/office/drawing/2014/main" id="{1995B58C-2B46-2BAA-CA56-AAC88E9D5627}"/>
              </a:ext>
            </a:extLst>
          </p:cNvPr>
          <p:cNvSpPr/>
          <p:nvPr/>
        </p:nvSpPr>
        <p:spPr>
          <a:xfrm>
            <a:off x="9907398" y="5063693"/>
            <a:ext cx="310175" cy="310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TekstSylinder 36">
            <a:extLst>
              <a:ext uri="{FF2B5EF4-FFF2-40B4-BE49-F238E27FC236}">
                <a16:creationId xmlns:a16="http://schemas.microsoft.com/office/drawing/2014/main" id="{7F014987-F1F9-4FE9-8E5A-95B84C41001C}"/>
              </a:ext>
            </a:extLst>
          </p:cNvPr>
          <p:cNvSpPr txBox="1"/>
          <p:nvPr/>
        </p:nvSpPr>
        <p:spPr>
          <a:xfrm>
            <a:off x="7681186" y="6181586"/>
            <a:ext cx="3059159"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1400"/>
              <a:t>Nord- og Sør- Trøndelag, slår seg sammen.</a:t>
            </a:r>
          </a:p>
        </p:txBody>
      </p:sp>
      <p:sp>
        <p:nvSpPr>
          <p:cNvPr id="43" name="Ellipse 42">
            <a:extLst>
              <a:ext uri="{FF2B5EF4-FFF2-40B4-BE49-F238E27FC236}">
                <a16:creationId xmlns:a16="http://schemas.microsoft.com/office/drawing/2014/main" id="{773A4F00-69AA-A669-35E2-C099B745B257}"/>
              </a:ext>
            </a:extLst>
          </p:cNvPr>
          <p:cNvSpPr/>
          <p:nvPr/>
        </p:nvSpPr>
        <p:spPr>
          <a:xfrm>
            <a:off x="12030487" y="5080721"/>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60" name="TekstSylinder 59">
            <a:extLst>
              <a:ext uri="{FF2B5EF4-FFF2-40B4-BE49-F238E27FC236}">
                <a16:creationId xmlns:a16="http://schemas.microsoft.com/office/drawing/2014/main" id="{F1EBFFB0-ACEA-148E-62D2-FD19742317AA}"/>
              </a:ext>
            </a:extLst>
          </p:cNvPr>
          <p:cNvSpPr txBox="1"/>
          <p:nvPr/>
        </p:nvSpPr>
        <p:spPr>
          <a:xfrm>
            <a:off x="3717625" y="100585"/>
            <a:ext cx="1449837" cy="369332"/>
          </a:xfrm>
          <a:prstGeom prst="rect">
            <a:avLst/>
          </a:prstGeom>
          <a:solidFill>
            <a:schemeClr val="bg1">
              <a:alpha val="86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nb-NO" sz="900"/>
              <a:t>Fra utfordringsnotatet:</a:t>
            </a:r>
            <a:endParaRPr lang="nb-NO" sz="1400"/>
          </a:p>
        </p:txBody>
      </p:sp>
    </p:spTree>
    <p:extLst>
      <p:ext uri="{BB962C8B-B14F-4D97-AF65-F5344CB8AC3E}">
        <p14:creationId xmlns:p14="http://schemas.microsoft.com/office/powerpoint/2010/main" val="1145743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Rett linje 106">
            <a:extLst>
              <a:ext uri="{FF2B5EF4-FFF2-40B4-BE49-F238E27FC236}">
                <a16:creationId xmlns:a16="http://schemas.microsoft.com/office/drawing/2014/main" id="{C408195B-1B92-8611-904A-8CFBC3EFA612}"/>
              </a:ext>
            </a:extLst>
          </p:cNvPr>
          <p:cNvCxnSpPr>
            <a:cxnSpLocks/>
            <a:stCxn id="69" idx="1"/>
            <a:endCxn id="64" idx="0"/>
          </p:cNvCxnSpPr>
          <p:nvPr/>
        </p:nvCxnSpPr>
        <p:spPr>
          <a:xfrm flipH="1">
            <a:off x="6111268" y="564061"/>
            <a:ext cx="765613" cy="2228996"/>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Rett linje 9">
            <a:extLst>
              <a:ext uri="{FF2B5EF4-FFF2-40B4-BE49-F238E27FC236}">
                <a16:creationId xmlns:a16="http://schemas.microsoft.com/office/drawing/2014/main" id="{5D26038E-D46A-1DC0-FDD3-932A56DCA786}"/>
              </a:ext>
            </a:extLst>
          </p:cNvPr>
          <p:cNvCxnSpPr>
            <a:cxnSpLocks/>
            <a:stCxn id="2" idx="1"/>
            <a:endCxn id="25" idx="0"/>
          </p:cNvCxnSpPr>
          <p:nvPr/>
        </p:nvCxnSpPr>
        <p:spPr>
          <a:xfrm>
            <a:off x="3192772" y="911846"/>
            <a:ext cx="544549" cy="4150601"/>
          </a:xfrm>
          <a:prstGeom prst="line">
            <a:avLst/>
          </a:prstGeom>
          <a:ln>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62" name="Rett linje 61">
            <a:extLst>
              <a:ext uri="{FF2B5EF4-FFF2-40B4-BE49-F238E27FC236}">
                <a16:creationId xmlns:a16="http://schemas.microsoft.com/office/drawing/2014/main" id="{E9B90DF6-41BD-EDDE-DEB1-2B132DBDDC93}"/>
              </a:ext>
            </a:extLst>
          </p:cNvPr>
          <p:cNvCxnSpPr>
            <a:cxnSpLocks/>
            <a:stCxn id="61" idx="2"/>
            <a:endCxn id="56" idx="0"/>
          </p:cNvCxnSpPr>
          <p:nvPr/>
        </p:nvCxnSpPr>
        <p:spPr>
          <a:xfrm flipH="1">
            <a:off x="4670168" y="2641670"/>
            <a:ext cx="547571" cy="2401209"/>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Rett linje 8">
            <a:extLst>
              <a:ext uri="{FF2B5EF4-FFF2-40B4-BE49-F238E27FC236}">
                <a16:creationId xmlns:a16="http://schemas.microsoft.com/office/drawing/2014/main" id="{4EA1A5B3-AF4B-3B27-25E5-A8AB9D507E91}"/>
              </a:ext>
            </a:extLst>
          </p:cNvPr>
          <p:cNvCxnSpPr>
            <a:cxnSpLocks/>
            <a:stCxn id="7" idx="1"/>
            <a:endCxn id="6" idx="7"/>
          </p:cNvCxnSpPr>
          <p:nvPr/>
        </p:nvCxnSpPr>
        <p:spPr>
          <a:xfrm flipH="1">
            <a:off x="92284" y="1902602"/>
            <a:ext cx="189105" cy="3206515"/>
          </a:xfrm>
          <a:prstGeom prst="line">
            <a:avLst/>
          </a:prstGeom>
        </p:spPr>
        <p:style>
          <a:lnRef idx="2">
            <a:schemeClr val="accent4"/>
          </a:lnRef>
          <a:fillRef idx="1">
            <a:schemeClr val="lt1"/>
          </a:fillRef>
          <a:effectRef idx="0">
            <a:schemeClr val="accent4"/>
          </a:effectRef>
          <a:fontRef idx="minor">
            <a:schemeClr val="dk1"/>
          </a:fontRef>
        </p:style>
      </p:cxnSp>
      <p:cxnSp>
        <p:nvCxnSpPr>
          <p:cNvPr id="45" name="Rett linje 44">
            <a:extLst>
              <a:ext uri="{FF2B5EF4-FFF2-40B4-BE49-F238E27FC236}">
                <a16:creationId xmlns:a16="http://schemas.microsoft.com/office/drawing/2014/main" id="{3B6A9B61-1D57-2A2F-A3F9-0774198293E5}"/>
              </a:ext>
            </a:extLst>
          </p:cNvPr>
          <p:cNvCxnSpPr>
            <a:cxnSpLocks/>
            <a:stCxn id="44" idx="2"/>
            <a:endCxn id="43" idx="6"/>
          </p:cNvCxnSpPr>
          <p:nvPr/>
        </p:nvCxnSpPr>
        <p:spPr>
          <a:xfrm flipH="1">
            <a:off x="1675952" y="3115993"/>
            <a:ext cx="1163648" cy="2103707"/>
          </a:xfrm>
          <a:prstGeom prst="line">
            <a:avLst/>
          </a:prstGeom>
        </p:spPr>
        <p:style>
          <a:lnRef idx="2">
            <a:schemeClr val="accent4"/>
          </a:lnRef>
          <a:fillRef idx="1">
            <a:schemeClr val="lt1"/>
          </a:fillRef>
          <a:effectRef idx="0">
            <a:schemeClr val="accent4"/>
          </a:effectRef>
          <a:fontRef idx="minor">
            <a:schemeClr val="dk1"/>
          </a:fontRef>
        </p:style>
      </p:cxnSp>
      <p:cxnSp>
        <p:nvCxnSpPr>
          <p:cNvPr id="49" name="Rett linje 48">
            <a:extLst>
              <a:ext uri="{FF2B5EF4-FFF2-40B4-BE49-F238E27FC236}">
                <a16:creationId xmlns:a16="http://schemas.microsoft.com/office/drawing/2014/main" id="{8C28AC72-03D7-8F4B-A413-59628167F80F}"/>
              </a:ext>
            </a:extLst>
          </p:cNvPr>
          <p:cNvCxnSpPr>
            <a:cxnSpLocks/>
            <a:stCxn id="48" idx="2"/>
            <a:endCxn id="42" idx="7"/>
          </p:cNvCxnSpPr>
          <p:nvPr/>
        </p:nvCxnSpPr>
        <p:spPr>
          <a:xfrm flipH="1">
            <a:off x="2904305" y="4531360"/>
            <a:ext cx="433843" cy="563649"/>
          </a:xfrm>
          <a:prstGeom prst="line">
            <a:avLst/>
          </a:prstGeom>
        </p:spPr>
        <p:style>
          <a:lnRef idx="1">
            <a:schemeClr val="accent2"/>
          </a:lnRef>
          <a:fillRef idx="0">
            <a:schemeClr val="accent2"/>
          </a:fillRef>
          <a:effectRef idx="0">
            <a:schemeClr val="accent2"/>
          </a:effectRef>
          <a:fontRef idx="minor">
            <a:schemeClr val="tx1"/>
          </a:fontRef>
        </p:style>
      </p:cxnSp>
      <p:cxnSp>
        <p:nvCxnSpPr>
          <p:cNvPr id="58" name="Rett linje 57">
            <a:extLst>
              <a:ext uri="{FF2B5EF4-FFF2-40B4-BE49-F238E27FC236}">
                <a16:creationId xmlns:a16="http://schemas.microsoft.com/office/drawing/2014/main" id="{ADD14789-2D24-2459-61F2-535337EC3E73}"/>
              </a:ext>
            </a:extLst>
          </p:cNvPr>
          <p:cNvCxnSpPr>
            <a:cxnSpLocks/>
            <a:stCxn id="57" idx="3"/>
            <a:endCxn id="54" idx="0"/>
          </p:cNvCxnSpPr>
          <p:nvPr/>
        </p:nvCxnSpPr>
        <p:spPr>
          <a:xfrm flipH="1">
            <a:off x="7482495" y="4242521"/>
            <a:ext cx="1159777" cy="807668"/>
          </a:xfrm>
          <a:prstGeom prst="line">
            <a:avLst/>
          </a:prstGeom>
        </p:spPr>
        <p:style>
          <a:lnRef idx="1">
            <a:schemeClr val="accent2"/>
          </a:lnRef>
          <a:fillRef idx="0">
            <a:schemeClr val="accent2"/>
          </a:fillRef>
          <a:effectRef idx="0">
            <a:schemeClr val="accent2"/>
          </a:effectRef>
          <a:fontRef idx="minor">
            <a:schemeClr val="tx1"/>
          </a:fontRef>
        </p:style>
      </p:cxnSp>
      <p:cxnSp>
        <p:nvCxnSpPr>
          <p:cNvPr id="65" name="Rett linje 64">
            <a:extLst>
              <a:ext uri="{FF2B5EF4-FFF2-40B4-BE49-F238E27FC236}">
                <a16:creationId xmlns:a16="http://schemas.microsoft.com/office/drawing/2014/main" id="{3C2CEF62-ACB5-EE99-91B9-93DE85EBADED}"/>
              </a:ext>
            </a:extLst>
          </p:cNvPr>
          <p:cNvCxnSpPr>
            <a:cxnSpLocks/>
            <a:stCxn id="64" idx="2"/>
            <a:endCxn id="55" idx="1"/>
          </p:cNvCxnSpPr>
          <p:nvPr/>
        </p:nvCxnSpPr>
        <p:spPr>
          <a:xfrm flipH="1">
            <a:off x="6001605" y="3439388"/>
            <a:ext cx="109663" cy="1649935"/>
          </a:xfrm>
          <a:prstGeom prst="line">
            <a:avLst/>
          </a:prstGeom>
        </p:spPr>
        <p:style>
          <a:lnRef idx="1">
            <a:schemeClr val="accent2"/>
          </a:lnRef>
          <a:fillRef idx="0">
            <a:schemeClr val="accent2"/>
          </a:fillRef>
          <a:effectRef idx="0">
            <a:schemeClr val="accent2"/>
          </a:effectRef>
          <a:fontRef idx="minor">
            <a:schemeClr val="tx1"/>
          </a:fontRef>
        </p:style>
      </p:cxnSp>
      <p:cxnSp>
        <p:nvCxnSpPr>
          <p:cNvPr id="70" name="Rett linje 69">
            <a:extLst>
              <a:ext uri="{FF2B5EF4-FFF2-40B4-BE49-F238E27FC236}">
                <a16:creationId xmlns:a16="http://schemas.microsoft.com/office/drawing/2014/main" id="{F7BA14BC-8AAA-E626-808B-4F8DFBC032F4}"/>
              </a:ext>
            </a:extLst>
          </p:cNvPr>
          <p:cNvCxnSpPr>
            <a:cxnSpLocks/>
            <a:stCxn id="90" idx="1"/>
            <a:endCxn id="88" idx="0"/>
          </p:cNvCxnSpPr>
          <p:nvPr/>
        </p:nvCxnSpPr>
        <p:spPr>
          <a:xfrm flipH="1">
            <a:off x="8674750" y="4137173"/>
            <a:ext cx="222844" cy="892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78" name="Rett linje 77">
            <a:extLst>
              <a:ext uri="{FF2B5EF4-FFF2-40B4-BE49-F238E27FC236}">
                <a16:creationId xmlns:a16="http://schemas.microsoft.com/office/drawing/2014/main" id="{2A002CE5-0E7D-1D14-9723-D88DCB955D2A}"/>
              </a:ext>
            </a:extLst>
          </p:cNvPr>
          <p:cNvCxnSpPr>
            <a:cxnSpLocks/>
            <a:stCxn id="75" idx="1"/>
            <a:endCxn id="68" idx="0"/>
          </p:cNvCxnSpPr>
          <p:nvPr/>
        </p:nvCxnSpPr>
        <p:spPr>
          <a:xfrm flipH="1">
            <a:off x="7031969" y="1333503"/>
            <a:ext cx="241784" cy="3716476"/>
          </a:xfrm>
          <a:prstGeom prst="line">
            <a:avLst/>
          </a:prstGeom>
        </p:spPr>
        <p:style>
          <a:lnRef idx="1">
            <a:schemeClr val="accent2"/>
          </a:lnRef>
          <a:fillRef idx="0">
            <a:schemeClr val="accent2"/>
          </a:fillRef>
          <a:effectRef idx="0">
            <a:schemeClr val="accent2"/>
          </a:effectRef>
          <a:fontRef idx="minor">
            <a:schemeClr val="tx1"/>
          </a:fontRef>
        </p:style>
      </p:cxnSp>
      <p:cxnSp>
        <p:nvCxnSpPr>
          <p:cNvPr id="85" name="Rett pilkobling 84">
            <a:extLst>
              <a:ext uri="{FF2B5EF4-FFF2-40B4-BE49-F238E27FC236}">
                <a16:creationId xmlns:a16="http://schemas.microsoft.com/office/drawing/2014/main" id="{9C9130DD-0BBD-8CFD-5070-AF3A3C07CD08}"/>
              </a:ext>
            </a:extLst>
          </p:cNvPr>
          <p:cNvCxnSpPr>
            <a:cxnSpLocks/>
            <a:stCxn id="69" idx="2"/>
            <a:endCxn id="75" idx="0"/>
          </p:cNvCxnSpPr>
          <p:nvPr/>
        </p:nvCxnSpPr>
        <p:spPr>
          <a:xfrm>
            <a:off x="8000050" y="994948"/>
            <a:ext cx="838843" cy="615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7" name="Rett linje 76">
            <a:extLst>
              <a:ext uri="{FF2B5EF4-FFF2-40B4-BE49-F238E27FC236}">
                <a16:creationId xmlns:a16="http://schemas.microsoft.com/office/drawing/2014/main" id="{E027A91A-80EB-A24A-0A7D-C8A23DDEECD0}"/>
              </a:ext>
            </a:extLst>
          </p:cNvPr>
          <p:cNvCxnSpPr>
            <a:cxnSpLocks/>
            <a:stCxn id="7" idx="2"/>
            <a:endCxn id="4" idx="0"/>
          </p:cNvCxnSpPr>
          <p:nvPr/>
        </p:nvCxnSpPr>
        <p:spPr>
          <a:xfrm flipH="1">
            <a:off x="1112487" y="2118045"/>
            <a:ext cx="402083" cy="664142"/>
          </a:xfrm>
          <a:prstGeom prst="line">
            <a:avLst/>
          </a:prstGeom>
        </p:spPr>
        <p:style>
          <a:lnRef idx="2">
            <a:schemeClr val="accent4"/>
          </a:lnRef>
          <a:fillRef idx="1">
            <a:schemeClr val="lt1"/>
          </a:fillRef>
          <a:effectRef idx="0">
            <a:schemeClr val="accent4"/>
          </a:effectRef>
          <a:fontRef idx="minor">
            <a:schemeClr val="dk1"/>
          </a:fontRef>
        </p:style>
      </p:cxnSp>
      <p:cxnSp>
        <p:nvCxnSpPr>
          <p:cNvPr id="99" name="Rett linje 98">
            <a:extLst>
              <a:ext uri="{FF2B5EF4-FFF2-40B4-BE49-F238E27FC236}">
                <a16:creationId xmlns:a16="http://schemas.microsoft.com/office/drawing/2014/main" id="{83FBE2F0-2469-6F71-AEF3-D9E7885790D6}"/>
              </a:ext>
            </a:extLst>
          </p:cNvPr>
          <p:cNvCxnSpPr>
            <a:cxnSpLocks/>
            <a:stCxn id="82" idx="2"/>
            <a:endCxn id="90" idx="0"/>
          </p:cNvCxnSpPr>
          <p:nvPr/>
        </p:nvCxnSpPr>
        <p:spPr>
          <a:xfrm>
            <a:off x="9193932" y="3485472"/>
            <a:ext cx="936843" cy="4362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Rett linje 27">
            <a:extLst>
              <a:ext uri="{FF2B5EF4-FFF2-40B4-BE49-F238E27FC236}">
                <a16:creationId xmlns:a16="http://schemas.microsoft.com/office/drawing/2014/main" id="{20D2A058-5353-C2F3-AD75-0AE149A73341}"/>
              </a:ext>
            </a:extLst>
          </p:cNvPr>
          <p:cNvCxnSpPr>
            <a:cxnSpLocks/>
            <a:stCxn id="26" idx="2"/>
            <a:endCxn id="23" idx="0"/>
          </p:cNvCxnSpPr>
          <p:nvPr/>
        </p:nvCxnSpPr>
        <p:spPr>
          <a:xfrm>
            <a:off x="11438057" y="3397507"/>
            <a:ext cx="92297" cy="1509860"/>
          </a:xfrm>
          <a:prstGeom prst="line">
            <a:avLst/>
          </a:prstGeom>
        </p:spPr>
        <p:style>
          <a:lnRef idx="1">
            <a:schemeClr val="accent4"/>
          </a:lnRef>
          <a:fillRef idx="0">
            <a:schemeClr val="accent4"/>
          </a:fillRef>
          <a:effectRef idx="0">
            <a:schemeClr val="accent4"/>
          </a:effectRef>
          <a:fontRef idx="minor">
            <a:schemeClr val="tx1"/>
          </a:fontRef>
        </p:style>
      </p:cxnSp>
      <p:cxnSp>
        <p:nvCxnSpPr>
          <p:cNvPr id="5" name="Rett linje 4">
            <a:extLst>
              <a:ext uri="{FF2B5EF4-FFF2-40B4-BE49-F238E27FC236}">
                <a16:creationId xmlns:a16="http://schemas.microsoft.com/office/drawing/2014/main" id="{75D633FD-407C-F150-91F4-3E916B9EE063}"/>
              </a:ext>
            </a:extLst>
          </p:cNvPr>
          <p:cNvCxnSpPr/>
          <p:nvPr/>
        </p:nvCxnSpPr>
        <p:spPr>
          <a:xfrm>
            <a:off x="0" y="5219700"/>
            <a:ext cx="11877675" cy="0"/>
          </a:xfrm>
          <a:prstGeom prst="line">
            <a:avLst/>
          </a:prstGeom>
          <a:ln w="57150"/>
        </p:spPr>
        <p:style>
          <a:lnRef idx="3">
            <a:schemeClr val="dk1"/>
          </a:lnRef>
          <a:fillRef idx="0">
            <a:schemeClr val="dk1"/>
          </a:fillRef>
          <a:effectRef idx="2">
            <a:schemeClr val="dk1"/>
          </a:effectRef>
          <a:fontRef idx="minor">
            <a:schemeClr val="tx1"/>
          </a:fontRef>
        </p:style>
      </p:cxnSp>
      <p:sp>
        <p:nvSpPr>
          <p:cNvPr id="111" name="Likebent trekant 110">
            <a:extLst>
              <a:ext uri="{FF2B5EF4-FFF2-40B4-BE49-F238E27FC236}">
                <a16:creationId xmlns:a16="http://schemas.microsoft.com/office/drawing/2014/main" id="{F54BBCAC-ACD5-BF6A-41E7-9B22C8861640}"/>
              </a:ext>
            </a:extLst>
          </p:cNvPr>
          <p:cNvSpPr/>
          <p:nvPr/>
        </p:nvSpPr>
        <p:spPr>
          <a:xfrm>
            <a:off x="10856262" y="4911519"/>
            <a:ext cx="432637" cy="372963"/>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3" name="Tittel 2">
            <a:extLst>
              <a:ext uri="{FF2B5EF4-FFF2-40B4-BE49-F238E27FC236}">
                <a16:creationId xmlns:a16="http://schemas.microsoft.com/office/drawing/2014/main" id="{B4CA1F8C-01D4-6ADC-B44C-79033C89DF85}"/>
              </a:ext>
            </a:extLst>
          </p:cNvPr>
          <p:cNvSpPr>
            <a:spLocks noGrp="1"/>
          </p:cNvSpPr>
          <p:nvPr>
            <p:ph type="title"/>
          </p:nvPr>
        </p:nvSpPr>
        <p:spPr>
          <a:xfrm>
            <a:off x="582242" y="335181"/>
            <a:ext cx="9601200" cy="1107996"/>
          </a:xfrm>
        </p:spPr>
        <p:txBody>
          <a:bodyPr/>
          <a:lstStyle/>
          <a:p>
            <a:r>
              <a:rPr lang="nb-NO"/>
              <a:t>Tidslinje</a:t>
            </a:r>
          </a:p>
        </p:txBody>
      </p:sp>
      <p:sp>
        <p:nvSpPr>
          <p:cNvPr id="6" name="Ellipse 5">
            <a:extLst>
              <a:ext uri="{FF2B5EF4-FFF2-40B4-BE49-F238E27FC236}">
                <a16:creationId xmlns:a16="http://schemas.microsoft.com/office/drawing/2014/main" id="{CAFEC88C-91E8-011F-B451-927FE428B838}"/>
              </a:ext>
            </a:extLst>
          </p:cNvPr>
          <p:cNvSpPr/>
          <p:nvPr/>
        </p:nvSpPr>
        <p:spPr>
          <a:xfrm>
            <a:off x="-172467" y="5063693"/>
            <a:ext cx="310175" cy="3101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cxnSp>
        <p:nvCxnSpPr>
          <p:cNvPr id="8" name="Rett linje 7">
            <a:extLst>
              <a:ext uri="{FF2B5EF4-FFF2-40B4-BE49-F238E27FC236}">
                <a16:creationId xmlns:a16="http://schemas.microsoft.com/office/drawing/2014/main" id="{EDC002D9-5040-23D9-EDE1-0CEA97ED4378}"/>
              </a:ext>
            </a:extLst>
          </p:cNvPr>
          <p:cNvCxnSpPr>
            <a:cxnSpLocks/>
          </p:cNvCxnSpPr>
          <p:nvPr/>
        </p:nvCxnSpPr>
        <p:spPr>
          <a:xfrm flipH="1">
            <a:off x="112831" y="5538057"/>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Rett linje 11">
            <a:extLst>
              <a:ext uri="{FF2B5EF4-FFF2-40B4-BE49-F238E27FC236}">
                <a16:creationId xmlns:a16="http://schemas.microsoft.com/office/drawing/2014/main" id="{FE5C8BA9-E747-F8C9-E8B6-823B81669B1C}"/>
              </a:ext>
            </a:extLst>
          </p:cNvPr>
          <p:cNvCxnSpPr>
            <a:cxnSpLocks/>
          </p:cNvCxnSpPr>
          <p:nvPr/>
        </p:nvCxnSpPr>
        <p:spPr>
          <a:xfrm flipH="1">
            <a:off x="2017831" y="5538057"/>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Rett linje 12">
            <a:extLst>
              <a:ext uri="{FF2B5EF4-FFF2-40B4-BE49-F238E27FC236}">
                <a16:creationId xmlns:a16="http://schemas.microsoft.com/office/drawing/2014/main" id="{129DA21E-9A2A-F365-BB4B-915C209408FF}"/>
              </a:ext>
            </a:extLst>
          </p:cNvPr>
          <p:cNvCxnSpPr>
            <a:cxnSpLocks/>
          </p:cNvCxnSpPr>
          <p:nvPr/>
        </p:nvCxnSpPr>
        <p:spPr>
          <a:xfrm flipH="1">
            <a:off x="3932355" y="5535822"/>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4" name="Rett linje 13">
            <a:extLst>
              <a:ext uri="{FF2B5EF4-FFF2-40B4-BE49-F238E27FC236}">
                <a16:creationId xmlns:a16="http://schemas.microsoft.com/office/drawing/2014/main" id="{B9874A0E-E167-4ADE-0686-298337F26A8A}"/>
              </a:ext>
            </a:extLst>
          </p:cNvPr>
          <p:cNvCxnSpPr>
            <a:cxnSpLocks/>
          </p:cNvCxnSpPr>
          <p:nvPr/>
        </p:nvCxnSpPr>
        <p:spPr>
          <a:xfrm flipH="1">
            <a:off x="5827831" y="5538057"/>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Rett linje 14">
            <a:extLst>
              <a:ext uri="{FF2B5EF4-FFF2-40B4-BE49-F238E27FC236}">
                <a16:creationId xmlns:a16="http://schemas.microsoft.com/office/drawing/2014/main" id="{7E2A2B8B-30A4-A896-D6BE-1B40C68201E2}"/>
              </a:ext>
            </a:extLst>
          </p:cNvPr>
          <p:cNvCxnSpPr>
            <a:cxnSpLocks/>
          </p:cNvCxnSpPr>
          <p:nvPr/>
        </p:nvCxnSpPr>
        <p:spPr>
          <a:xfrm flipH="1">
            <a:off x="7713781" y="5538057"/>
            <a:ext cx="180975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6" name="Rett linje 15">
            <a:extLst>
              <a:ext uri="{FF2B5EF4-FFF2-40B4-BE49-F238E27FC236}">
                <a16:creationId xmlns:a16="http://schemas.microsoft.com/office/drawing/2014/main" id="{5C71D8F9-3980-6EA5-0A87-6010729FFE4C}"/>
              </a:ext>
            </a:extLst>
          </p:cNvPr>
          <p:cNvCxnSpPr>
            <a:cxnSpLocks/>
          </p:cNvCxnSpPr>
          <p:nvPr/>
        </p:nvCxnSpPr>
        <p:spPr>
          <a:xfrm flipH="1">
            <a:off x="9628306" y="5538057"/>
            <a:ext cx="1809751" cy="0"/>
          </a:xfrm>
          <a:prstGeom prst="line">
            <a:avLst/>
          </a:prstGeom>
        </p:spPr>
        <p:style>
          <a:lnRef idx="1">
            <a:schemeClr val="accent3"/>
          </a:lnRef>
          <a:fillRef idx="0">
            <a:schemeClr val="accent3"/>
          </a:fillRef>
          <a:effectRef idx="0">
            <a:schemeClr val="accent3"/>
          </a:effectRef>
          <a:fontRef idx="minor">
            <a:schemeClr val="tx1"/>
          </a:fontRef>
        </p:style>
      </p:cxnSp>
      <p:sp>
        <p:nvSpPr>
          <p:cNvPr id="17" name="TekstSylinder 16">
            <a:extLst>
              <a:ext uri="{FF2B5EF4-FFF2-40B4-BE49-F238E27FC236}">
                <a16:creationId xmlns:a16="http://schemas.microsoft.com/office/drawing/2014/main" id="{66B0FB64-D690-C2F8-D589-81D16763DDF5}"/>
              </a:ext>
            </a:extLst>
          </p:cNvPr>
          <p:cNvSpPr txBox="1"/>
          <p:nvPr/>
        </p:nvSpPr>
        <p:spPr>
          <a:xfrm>
            <a:off x="753693" y="5538057"/>
            <a:ext cx="1645138" cy="276999"/>
          </a:xfrm>
          <a:prstGeom prst="rect">
            <a:avLst/>
          </a:prstGeom>
          <a:noFill/>
        </p:spPr>
        <p:txBody>
          <a:bodyPr wrap="square" rtlCol="0">
            <a:spAutoFit/>
          </a:bodyPr>
          <a:lstStyle/>
          <a:p>
            <a:r>
              <a:rPr lang="nb-NO" sz="1200" i="1"/>
              <a:t>2019</a:t>
            </a:r>
          </a:p>
        </p:txBody>
      </p:sp>
      <p:sp>
        <p:nvSpPr>
          <p:cNvPr id="18" name="TekstSylinder 17">
            <a:extLst>
              <a:ext uri="{FF2B5EF4-FFF2-40B4-BE49-F238E27FC236}">
                <a16:creationId xmlns:a16="http://schemas.microsoft.com/office/drawing/2014/main" id="{D697841C-4007-FAA2-67BA-F68DBC66749C}"/>
              </a:ext>
            </a:extLst>
          </p:cNvPr>
          <p:cNvSpPr txBox="1"/>
          <p:nvPr/>
        </p:nvSpPr>
        <p:spPr>
          <a:xfrm>
            <a:off x="2550500" y="5538057"/>
            <a:ext cx="1645138" cy="276999"/>
          </a:xfrm>
          <a:prstGeom prst="rect">
            <a:avLst/>
          </a:prstGeom>
          <a:noFill/>
        </p:spPr>
        <p:txBody>
          <a:bodyPr wrap="square" rtlCol="0">
            <a:spAutoFit/>
          </a:bodyPr>
          <a:lstStyle/>
          <a:p>
            <a:r>
              <a:rPr lang="nb-NO" sz="1200" i="1"/>
              <a:t>2020</a:t>
            </a:r>
          </a:p>
        </p:txBody>
      </p:sp>
      <p:sp>
        <p:nvSpPr>
          <p:cNvPr id="19" name="TekstSylinder 18">
            <a:extLst>
              <a:ext uri="{FF2B5EF4-FFF2-40B4-BE49-F238E27FC236}">
                <a16:creationId xmlns:a16="http://schemas.microsoft.com/office/drawing/2014/main" id="{15630019-06AB-3BBC-1A26-C253FCD24D61}"/>
              </a:ext>
            </a:extLst>
          </p:cNvPr>
          <p:cNvSpPr txBox="1"/>
          <p:nvPr/>
        </p:nvSpPr>
        <p:spPr>
          <a:xfrm>
            <a:off x="4560273" y="5525858"/>
            <a:ext cx="1645138" cy="276999"/>
          </a:xfrm>
          <a:prstGeom prst="rect">
            <a:avLst/>
          </a:prstGeom>
          <a:noFill/>
        </p:spPr>
        <p:txBody>
          <a:bodyPr wrap="square" rtlCol="0">
            <a:spAutoFit/>
          </a:bodyPr>
          <a:lstStyle/>
          <a:p>
            <a:r>
              <a:rPr lang="nb-NO" sz="1200" i="1"/>
              <a:t>2021</a:t>
            </a:r>
          </a:p>
        </p:txBody>
      </p:sp>
      <p:sp>
        <p:nvSpPr>
          <p:cNvPr id="20" name="TekstSylinder 19">
            <a:extLst>
              <a:ext uri="{FF2B5EF4-FFF2-40B4-BE49-F238E27FC236}">
                <a16:creationId xmlns:a16="http://schemas.microsoft.com/office/drawing/2014/main" id="{D0B0C058-8D4F-F70A-84C5-A70DF8B37555}"/>
              </a:ext>
            </a:extLst>
          </p:cNvPr>
          <p:cNvSpPr txBox="1"/>
          <p:nvPr/>
        </p:nvSpPr>
        <p:spPr>
          <a:xfrm>
            <a:off x="6329601" y="5535821"/>
            <a:ext cx="1645138" cy="276999"/>
          </a:xfrm>
          <a:prstGeom prst="rect">
            <a:avLst/>
          </a:prstGeom>
          <a:noFill/>
        </p:spPr>
        <p:txBody>
          <a:bodyPr wrap="square" rtlCol="0">
            <a:spAutoFit/>
          </a:bodyPr>
          <a:lstStyle/>
          <a:p>
            <a:r>
              <a:rPr lang="nb-NO" sz="1200" i="1"/>
              <a:t>2022</a:t>
            </a:r>
          </a:p>
        </p:txBody>
      </p:sp>
      <p:sp>
        <p:nvSpPr>
          <p:cNvPr id="21" name="TekstSylinder 20">
            <a:extLst>
              <a:ext uri="{FF2B5EF4-FFF2-40B4-BE49-F238E27FC236}">
                <a16:creationId xmlns:a16="http://schemas.microsoft.com/office/drawing/2014/main" id="{76BF992F-9507-36F5-7FDA-44A8F4F170F2}"/>
              </a:ext>
            </a:extLst>
          </p:cNvPr>
          <p:cNvSpPr txBox="1"/>
          <p:nvPr/>
        </p:nvSpPr>
        <p:spPr>
          <a:xfrm>
            <a:off x="8339374" y="5535821"/>
            <a:ext cx="1645138" cy="276999"/>
          </a:xfrm>
          <a:prstGeom prst="rect">
            <a:avLst/>
          </a:prstGeom>
          <a:noFill/>
        </p:spPr>
        <p:txBody>
          <a:bodyPr wrap="square" rtlCol="0">
            <a:spAutoFit/>
          </a:bodyPr>
          <a:lstStyle/>
          <a:p>
            <a:r>
              <a:rPr lang="nb-NO" sz="1200" i="1"/>
              <a:t>2023</a:t>
            </a:r>
          </a:p>
        </p:txBody>
      </p:sp>
      <p:sp>
        <p:nvSpPr>
          <p:cNvPr id="22" name="TekstSylinder 21">
            <a:extLst>
              <a:ext uri="{FF2B5EF4-FFF2-40B4-BE49-F238E27FC236}">
                <a16:creationId xmlns:a16="http://schemas.microsoft.com/office/drawing/2014/main" id="{A52D20AA-B7CE-8420-994B-72F5BC29B564}"/>
              </a:ext>
            </a:extLst>
          </p:cNvPr>
          <p:cNvSpPr txBox="1"/>
          <p:nvPr/>
        </p:nvSpPr>
        <p:spPr>
          <a:xfrm>
            <a:off x="10232537" y="5508206"/>
            <a:ext cx="1645138" cy="276999"/>
          </a:xfrm>
          <a:prstGeom prst="rect">
            <a:avLst/>
          </a:prstGeom>
          <a:noFill/>
        </p:spPr>
        <p:txBody>
          <a:bodyPr wrap="square" rtlCol="0">
            <a:spAutoFit/>
          </a:bodyPr>
          <a:lstStyle/>
          <a:p>
            <a:r>
              <a:rPr lang="nb-NO" sz="1200" i="1"/>
              <a:t>2024</a:t>
            </a:r>
          </a:p>
        </p:txBody>
      </p:sp>
      <p:sp>
        <p:nvSpPr>
          <p:cNvPr id="7" name="TekstSylinder 6">
            <a:extLst>
              <a:ext uri="{FF2B5EF4-FFF2-40B4-BE49-F238E27FC236}">
                <a16:creationId xmlns:a16="http://schemas.microsoft.com/office/drawing/2014/main" id="{75792556-3F3A-A32C-4D80-8962D8C3B8EE}"/>
              </a:ext>
            </a:extLst>
          </p:cNvPr>
          <p:cNvSpPr txBox="1"/>
          <p:nvPr/>
        </p:nvSpPr>
        <p:spPr>
          <a:xfrm>
            <a:off x="281389" y="1687158"/>
            <a:ext cx="2466362" cy="430887"/>
          </a:xfrm>
          <a:prstGeom prst="rect">
            <a:avLst/>
          </a:prstGeom>
          <a:solidFill>
            <a:schemeClr val="lt1">
              <a:alpha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nb-NO" sz="1100"/>
              <a:t>Workshop på flaskehals- identifisering for fylkesvegnettet</a:t>
            </a:r>
          </a:p>
        </p:txBody>
      </p:sp>
      <p:sp>
        <p:nvSpPr>
          <p:cNvPr id="34" name="Rektangel 33">
            <a:extLst>
              <a:ext uri="{FF2B5EF4-FFF2-40B4-BE49-F238E27FC236}">
                <a16:creationId xmlns:a16="http://schemas.microsoft.com/office/drawing/2014/main" id="{31F58C06-B694-699E-5169-9F6B43CC6E77}"/>
              </a:ext>
            </a:extLst>
          </p:cNvPr>
          <p:cNvSpPr/>
          <p:nvPr/>
        </p:nvSpPr>
        <p:spPr>
          <a:xfrm>
            <a:off x="1817270" y="5063693"/>
            <a:ext cx="310175" cy="310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TekstSylinder 34">
            <a:extLst>
              <a:ext uri="{FF2B5EF4-FFF2-40B4-BE49-F238E27FC236}">
                <a16:creationId xmlns:a16="http://schemas.microsoft.com/office/drawing/2014/main" id="{E9B111A7-F43A-1659-5C21-70AACCDF5A0B}"/>
              </a:ext>
            </a:extLst>
          </p:cNvPr>
          <p:cNvSpPr txBox="1"/>
          <p:nvPr/>
        </p:nvSpPr>
        <p:spPr>
          <a:xfrm>
            <a:off x="183590" y="6401186"/>
            <a:ext cx="4430481"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1100"/>
              <a:t>Fylkesvegavdelingen overdras til Fylkeskommunen fra SVV</a:t>
            </a:r>
          </a:p>
        </p:txBody>
      </p:sp>
      <p:cxnSp>
        <p:nvCxnSpPr>
          <p:cNvPr id="36" name="Rett linje 35">
            <a:extLst>
              <a:ext uri="{FF2B5EF4-FFF2-40B4-BE49-F238E27FC236}">
                <a16:creationId xmlns:a16="http://schemas.microsoft.com/office/drawing/2014/main" id="{CA96FB10-2869-ED9F-4ED7-1DAD6A5C424A}"/>
              </a:ext>
            </a:extLst>
          </p:cNvPr>
          <p:cNvCxnSpPr>
            <a:cxnSpLocks/>
            <a:stCxn id="35" idx="0"/>
            <a:endCxn id="34" idx="3"/>
          </p:cNvCxnSpPr>
          <p:nvPr/>
        </p:nvCxnSpPr>
        <p:spPr>
          <a:xfrm flipH="1" flipV="1">
            <a:off x="2127445" y="5218781"/>
            <a:ext cx="271386" cy="1182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2A78B7B4-F419-6887-5C4B-DE23EB20525E}"/>
              </a:ext>
            </a:extLst>
          </p:cNvPr>
          <p:cNvCxnSpPr>
            <a:cxnSpLocks/>
            <a:stCxn id="34" idx="1"/>
            <a:endCxn id="38" idx="0"/>
          </p:cNvCxnSpPr>
          <p:nvPr/>
        </p:nvCxnSpPr>
        <p:spPr>
          <a:xfrm flipH="1">
            <a:off x="1624039" y="5218781"/>
            <a:ext cx="193231" cy="585455"/>
          </a:xfrm>
          <a:prstGeom prst="line">
            <a:avLst/>
          </a:prstGeom>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825203E8-50A4-EDA6-BAB1-5C28CF4107E7}"/>
              </a:ext>
            </a:extLst>
          </p:cNvPr>
          <p:cNvSpPr/>
          <p:nvPr/>
        </p:nvSpPr>
        <p:spPr>
          <a:xfrm>
            <a:off x="2639554" y="5049585"/>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43" name="Ellipse 42">
            <a:extLst>
              <a:ext uri="{FF2B5EF4-FFF2-40B4-BE49-F238E27FC236}">
                <a16:creationId xmlns:a16="http://schemas.microsoft.com/office/drawing/2014/main" id="{84B3591F-E2D8-E6C9-470F-47D64BD001A1}"/>
              </a:ext>
            </a:extLst>
          </p:cNvPr>
          <p:cNvSpPr/>
          <p:nvPr/>
        </p:nvSpPr>
        <p:spPr>
          <a:xfrm>
            <a:off x="1365777" y="5064612"/>
            <a:ext cx="310175" cy="3101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44" name="TekstSylinder 43">
            <a:extLst>
              <a:ext uri="{FF2B5EF4-FFF2-40B4-BE49-F238E27FC236}">
                <a16:creationId xmlns:a16="http://schemas.microsoft.com/office/drawing/2014/main" id="{517CD18C-D2AE-A86F-BF11-69B8E1961D55}"/>
              </a:ext>
            </a:extLst>
          </p:cNvPr>
          <p:cNvSpPr txBox="1"/>
          <p:nvPr/>
        </p:nvSpPr>
        <p:spPr>
          <a:xfrm>
            <a:off x="1898329" y="2284996"/>
            <a:ext cx="1882542" cy="830997"/>
          </a:xfrm>
          <a:prstGeom prst="rect">
            <a:avLst/>
          </a:prstGeom>
          <a:solidFill>
            <a:schemeClr val="lt1">
              <a:alpha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nb-NO" sz="1200"/>
              <a:t>KVU på høring. Konklusjon til KVU er et rent riksvegprosjekt.</a:t>
            </a:r>
          </a:p>
        </p:txBody>
      </p:sp>
      <p:sp>
        <p:nvSpPr>
          <p:cNvPr id="48" name="TekstSylinder 47">
            <a:extLst>
              <a:ext uri="{FF2B5EF4-FFF2-40B4-BE49-F238E27FC236}">
                <a16:creationId xmlns:a16="http://schemas.microsoft.com/office/drawing/2014/main" id="{4D7A1C2F-605B-E70F-43B7-13B69BDBBA40}"/>
              </a:ext>
            </a:extLst>
          </p:cNvPr>
          <p:cNvSpPr txBox="1"/>
          <p:nvPr/>
        </p:nvSpPr>
        <p:spPr>
          <a:xfrm>
            <a:off x="1987623" y="3631114"/>
            <a:ext cx="2701049" cy="900246"/>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050"/>
              <a:t>Riksvegprosjektet som KVU foreslår aksepteres </a:t>
            </a:r>
            <a:r>
              <a:rPr lang="nb-NO" sz="1050" b="1">
                <a:hlinkClick r:id="rId3"/>
              </a:rPr>
              <a:t>ikke </a:t>
            </a:r>
            <a:r>
              <a:rPr lang="nb-NO" sz="1050">
                <a:hlinkClick r:id="rId3"/>
              </a:rPr>
              <a:t>av FU TRFK</a:t>
            </a:r>
            <a:r>
              <a:rPr lang="nb-NO" sz="1050"/>
              <a:t>. </a:t>
            </a:r>
          </a:p>
          <a:p>
            <a:r>
              <a:rPr lang="nb-NO" sz="1050"/>
              <a:t>Anbefales ny innretning om FK skal kunne støtte prosjektet. </a:t>
            </a:r>
          </a:p>
          <a:p>
            <a:r>
              <a:rPr lang="nb-NO" sz="1050"/>
              <a:t>Hvis ikke vil FK starte eget prosjekt.</a:t>
            </a:r>
          </a:p>
        </p:txBody>
      </p:sp>
      <p:sp>
        <p:nvSpPr>
          <p:cNvPr id="38" name="TekstSylinder 37">
            <a:extLst>
              <a:ext uri="{FF2B5EF4-FFF2-40B4-BE49-F238E27FC236}">
                <a16:creationId xmlns:a16="http://schemas.microsoft.com/office/drawing/2014/main" id="{3F81F003-F9E2-455E-91FE-3A1ABC90E03D}"/>
              </a:ext>
            </a:extLst>
          </p:cNvPr>
          <p:cNvSpPr txBox="1"/>
          <p:nvPr/>
        </p:nvSpPr>
        <p:spPr>
          <a:xfrm>
            <a:off x="296193" y="5804236"/>
            <a:ext cx="2655691" cy="253916"/>
          </a:xfrm>
          <a:prstGeom prst="rect">
            <a:avLst/>
          </a:prstGeom>
          <a:solidFill>
            <a:schemeClr val="lt1">
              <a:alpha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1050"/>
              <a:t>Kommunereform </a:t>
            </a:r>
          </a:p>
        </p:txBody>
      </p:sp>
      <p:sp>
        <p:nvSpPr>
          <p:cNvPr id="54" name="Ellipse 53">
            <a:extLst>
              <a:ext uri="{FF2B5EF4-FFF2-40B4-BE49-F238E27FC236}">
                <a16:creationId xmlns:a16="http://schemas.microsoft.com/office/drawing/2014/main" id="{89E31D54-1AB1-F2CF-6E6E-A014B58F68B9}"/>
              </a:ext>
            </a:extLst>
          </p:cNvPr>
          <p:cNvSpPr/>
          <p:nvPr/>
        </p:nvSpPr>
        <p:spPr>
          <a:xfrm>
            <a:off x="7327407" y="5050189"/>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55" name="Ellipse 54">
            <a:extLst>
              <a:ext uri="{FF2B5EF4-FFF2-40B4-BE49-F238E27FC236}">
                <a16:creationId xmlns:a16="http://schemas.microsoft.com/office/drawing/2014/main" id="{E2EE1085-7820-5D08-D1A2-AB44EFA9C802}"/>
              </a:ext>
            </a:extLst>
          </p:cNvPr>
          <p:cNvSpPr/>
          <p:nvPr/>
        </p:nvSpPr>
        <p:spPr>
          <a:xfrm>
            <a:off x="5956181" y="5043899"/>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56" name="Ellipse 55">
            <a:extLst>
              <a:ext uri="{FF2B5EF4-FFF2-40B4-BE49-F238E27FC236}">
                <a16:creationId xmlns:a16="http://schemas.microsoft.com/office/drawing/2014/main" id="{4CA89112-8CFE-F896-9537-E246C97CB45D}"/>
              </a:ext>
            </a:extLst>
          </p:cNvPr>
          <p:cNvSpPr/>
          <p:nvPr/>
        </p:nvSpPr>
        <p:spPr>
          <a:xfrm>
            <a:off x="4515080" y="5042879"/>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61" name="TekstSylinder 60">
            <a:extLst>
              <a:ext uri="{FF2B5EF4-FFF2-40B4-BE49-F238E27FC236}">
                <a16:creationId xmlns:a16="http://schemas.microsoft.com/office/drawing/2014/main" id="{38639B84-2C32-0AE2-55BB-CB23E7574AED}"/>
              </a:ext>
            </a:extLst>
          </p:cNvPr>
          <p:cNvSpPr txBox="1"/>
          <p:nvPr/>
        </p:nvSpPr>
        <p:spPr>
          <a:xfrm>
            <a:off x="4021970" y="1441341"/>
            <a:ext cx="2391538" cy="1200329"/>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200"/>
              <a:t>I mangel av respons fra SVV </a:t>
            </a:r>
            <a:r>
              <a:rPr lang="nb-NO" sz="1200">
                <a:hlinkClick r:id="rId4"/>
              </a:rPr>
              <a:t>vedtar fylkeskommunen </a:t>
            </a:r>
            <a:r>
              <a:rPr lang="nb-NO" sz="1200"/>
              <a:t>igangsetting av utredning for Orkdalspakken i egenregi, i tråd med vedtak fra 2016, 2018 og 2020.</a:t>
            </a:r>
          </a:p>
        </p:txBody>
      </p:sp>
      <p:sp>
        <p:nvSpPr>
          <p:cNvPr id="68" name="Ellipse 67">
            <a:extLst>
              <a:ext uri="{FF2B5EF4-FFF2-40B4-BE49-F238E27FC236}">
                <a16:creationId xmlns:a16="http://schemas.microsoft.com/office/drawing/2014/main" id="{C5F9C071-E734-D128-DDC0-E9E23FF2814F}"/>
              </a:ext>
            </a:extLst>
          </p:cNvPr>
          <p:cNvSpPr/>
          <p:nvPr/>
        </p:nvSpPr>
        <p:spPr>
          <a:xfrm>
            <a:off x="6876881" y="5049979"/>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69" name="TekstSylinder 68">
            <a:extLst>
              <a:ext uri="{FF2B5EF4-FFF2-40B4-BE49-F238E27FC236}">
                <a16:creationId xmlns:a16="http://schemas.microsoft.com/office/drawing/2014/main" id="{47DB4DDB-221E-4223-A4E3-CBA393514706}"/>
              </a:ext>
            </a:extLst>
          </p:cNvPr>
          <p:cNvSpPr txBox="1"/>
          <p:nvPr/>
        </p:nvSpPr>
        <p:spPr>
          <a:xfrm>
            <a:off x="6876881" y="133174"/>
            <a:ext cx="2246337" cy="861774"/>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000"/>
              <a:t>Området avgrenses til:</a:t>
            </a:r>
          </a:p>
          <a:p>
            <a:r>
              <a:rPr lang="nb-NO" sz="1000"/>
              <a:t>Fv. 65, fv. 700/701, fv. 710 og fv. 680. fv. 714 tas ut </a:t>
            </a:r>
            <a:r>
              <a:rPr lang="nb-NO" sz="1000" dirty="0"/>
              <a:t>siden utbedrings tiltak er utført undervegs</a:t>
            </a:r>
            <a:r>
              <a:rPr lang="nb-NO" sz="1000"/>
              <a:t>.</a:t>
            </a:r>
          </a:p>
        </p:txBody>
      </p:sp>
      <p:sp>
        <p:nvSpPr>
          <p:cNvPr id="75" name="TekstSylinder 74">
            <a:extLst>
              <a:ext uri="{FF2B5EF4-FFF2-40B4-BE49-F238E27FC236}">
                <a16:creationId xmlns:a16="http://schemas.microsoft.com/office/drawing/2014/main" id="{537503EA-58B3-DA3E-D8DE-8F7D79268C79}"/>
              </a:ext>
            </a:extLst>
          </p:cNvPr>
          <p:cNvSpPr txBox="1"/>
          <p:nvPr/>
        </p:nvSpPr>
        <p:spPr>
          <a:xfrm>
            <a:off x="7273753" y="1056504"/>
            <a:ext cx="3130279" cy="553998"/>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000"/>
              <a:t>Fv. 680 defineres ut av mandatet. håndteres som separat prosjekt. Styringsgruppe enes om byrdefordeling av forprosjektet.</a:t>
            </a:r>
          </a:p>
        </p:txBody>
      </p:sp>
      <p:sp>
        <p:nvSpPr>
          <p:cNvPr id="57" name="TekstSylinder 56">
            <a:extLst>
              <a:ext uri="{FF2B5EF4-FFF2-40B4-BE49-F238E27FC236}">
                <a16:creationId xmlns:a16="http://schemas.microsoft.com/office/drawing/2014/main" id="{54E1602E-0919-F3D6-A83F-B964F0BFC1A1}"/>
              </a:ext>
            </a:extLst>
          </p:cNvPr>
          <p:cNvSpPr txBox="1"/>
          <p:nvPr/>
        </p:nvSpPr>
        <p:spPr>
          <a:xfrm>
            <a:off x="6027709" y="3873189"/>
            <a:ext cx="2614563" cy="738664"/>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400">
                <a:hlinkClick r:id="rId5"/>
              </a:rPr>
              <a:t>Lokale vedtak om definering og finansiering av forprosjekt</a:t>
            </a:r>
            <a:r>
              <a:rPr lang="nb-NO" sz="1400"/>
              <a:t>. </a:t>
            </a:r>
          </a:p>
        </p:txBody>
      </p:sp>
      <p:sp>
        <p:nvSpPr>
          <p:cNvPr id="64" name="TekstSylinder 63">
            <a:extLst>
              <a:ext uri="{FF2B5EF4-FFF2-40B4-BE49-F238E27FC236}">
                <a16:creationId xmlns:a16="http://schemas.microsoft.com/office/drawing/2014/main" id="{CE831728-791B-E7AD-0E32-A6FCC7EF6192}"/>
              </a:ext>
            </a:extLst>
          </p:cNvPr>
          <p:cNvSpPr txBox="1"/>
          <p:nvPr/>
        </p:nvSpPr>
        <p:spPr>
          <a:xfrm>
            <a:off x="4311046" y="2793057"/>
            <a:ext cx="3600443" cy="646331"/>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200"/>
              <a:t>Konstituering av Styringsgruppe for Orkdalspakken, mandat vedtas med bla. at faglig grunnlag fra </a:t>
            </a:r>
            <a:r>
              <a:rPr lang="nb-NO" sz="1200" err="1"/>
              <a:t>SVVs</a:t>
            </a:r>
            <a:r>
              <a:rPr lang="nb-NO" sz="1200"/>
              <a:t> KVU kan benyttes.</a:t>
            </a:r>
          </a:p>
        </p:txBody>
      </p:sp>
      <p:sp>
        <p:nvSpPr>
          <p:cNvPr id="103" name="Pil: ned 102">
            <a:extLst>
              <a:ext uri="{FF2B5EF4-FFF2-40B4-BE49-F238E27FC236}">
                <a16:creationId xmlns:a16="http://schemas.microsoft.com/office/drawing/2014/main" id="{690E6DED-C5D6-E4EC-035A-28C300347E47}"/>
              </a:ext>
            </a:extLst>
          </p:cNvPr>
          <p:cNvSpPr/>
          <p:nvPr/>
        </p:nvSpPr>
        <p:spPr>
          <a:xfrm>
            <a:off x="10147233" y="4552919"/>
            <a:ext cx="148000" cy="620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TekstSylinder 103">
            <a:extLst>
              <a:ext uri="{FF2B5EF4-FFF2-40B4-BE49-F238E27FC236}">
                <a16:creationId xmlns:a16="http://schemas.microsoft.com/office/drawing/2014/main" id="{7C2C5F5A-61AC-D0E1-447D-6F1F245BAAAE}"/>
              </a:ext>
            </a:extLst>
          </p:cNvPr>
          <p:cNvSpPr txBox="1"/>
          <p:nvPr/>
        </p:nvSpPr>
        <p:spPr>
          <a:xfrm>
            <a:off x="10240410" y="4542820"/>
            <a:ext cx="706703" cy="307777"/>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400"/>
              <a:t>IDAG</a:t>
            </a:r>
          </a:p>
        </p:txBody>
      </p:sp>
      <p:sp>
        <p:nvSpPr>
          <p:cNvPr id="112" name="TekstSylinder 111">
            <a:extLst>
              <a:ext uri="{FF2B5EF4-FFF2-40B4-BE49-F238E27FC236}">
                <a16:creationId xmlns:a16="http://schemas.microsoft.com/office/drawing/2014/main" id="{B6075B54-CE06-AA38-A4E7-939F33624BB8}"/>
              </a:ext>
            </a:extLst>
          </p:cNvPr>
          <p:cNvSpPr txBox="1"/>
          <p:nvPr/>
        </p:nvSpPr>
        <p:spPr>
          <a:xfrm>
            <a:off x="9161943" y="6352742"/>
            <a:ext cx="2972063" cy="276999"/>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200"/>
              <a:t>Forprosjekt planlagt ferdig</a:t>
            </a:r>
          </a:p>
        </p:txBody>
      </p:sp>
      <p:cxnSp>
        <p:nvCxnSpPr>
          <p:cNvPr id="113" name="Rett linje 112">
            <a:extLst>
              <a:ext uri="{FF2B5EF4-FFF2-40B4-BE49-F238E27FC236}">
                <a16:creationId xmlns:a16="http://schemas.microsoft.com/office/drawing/2014/main" id="{3561082A-4406-F1EC-D430-44B2E340EF0A}"/>
              </a:ext>
            </a:extLst>
          </p:cNvPr>
          <p:cNvCxnSpPr>
            <a:cxnSpLocks/>
            <a:stCxn id="111" idx="3"/>
            <a:endCxn id="112" idx="0"/>
          </p:cNvCxnSpPr>
          <p:nvPr/>
        </p:nvCxnSpPr>
        <p:spPr>
          <a:xfrm flipH="1">
            <a:off x="10647975" y="5284482"/>
            <a:ext cx="424606" cy="1068260"/>
          </a:xfrm>
          <a:prstGeom prst="line">
            <a:avLst/>
          </a:prstGeom>
        </p:spPr>
        <p:style>
          <a:lnRef idx="1">
            <a:schemeClr val="accent2"/>
          </a:lnRef>
          <a:fillRef idx="0">
            <a:schemeClr val="accent2"/>
          </a:fillRef>
          <a:effectRef idx="0">
            <a:schemeClr val="accent2"/>
          </a:effectRef>
          <a:fontRef idx="minor">
            <a:schemeClr val="tx1"/>
          </a:fontRef>
        </p:style>
      </p:cxnSp>
      <p:pic>
        <p:nvPicPr>
          <p:cNvPr id="4" name="Bilde 3">
            <a:extLst>
              <a:ext uri="{FF2B5EF4-FFF2-40B4-BE49-F238E27FC236}">
                <a16:creationId xmlns:a16="http://schemas.microsoft.com/office/drawing/2014/main" id="{B62CD1C2-54B3-0693-4397-CC0D2A1A9F81}"/>
              </a:ext>
            </a:extLst>
          </p:cNvPr>
          <p:cNvPicPr>
            <a:picLocks noChangeAspect="1"/>
          </p:cNvPicPr>
          <p:nvPr/>
        </p:nvPicPr>
        <p:blipFill rotWithShape="1">
          <a:blip r:embed="rId6"/>
          <a:srcRect l="17270" t="51774" r="73303" b="10379"/>
          <a:stretch/>
        </p:blipFill>
        <p:spPr>
          <a:xfrm>
            <a:off x="370061" y="2782187"/>
            <a:ext cx="1484852" cy="1676705"/>
          </a:xfrm>
          <a:prstGeom prst="rect">
            <a:avLst/>
          </a:prstGeom>
          <a:solidFill>
            <a:schemeClr val="lt1">
              <a:alpha val="80000"/>
            </a:schemeClr>
          </a:solidFill>
          <a:ln>
            <a:solidFill>
              <a:srgbClr val="FF0000">
                <a:alpha val="60000"/>
              </a:srgbClr>
            </a:solidFill>
          </a:ln>
        </p:spPr>
      </p:pic>
      <p:sp>
        <p:nvSpPr>
          <p:cNvPr id="2" name="TekstSylinder 1">
            <a:extLst>
              <a:ext uri="{FF2B5EF4-FFF2-40B4-BE49-F238E27FC236}">
                <a16:creationId xmlns:a16="http://schemas.microsoft.com/office/drawing/2014/main" id="{226FE46F-10E2-06D2-4270-B2F2ACE507F6}"/>
              </a:ext>
            </a:extLst>
          </p:cNvPr>
          <p:cNvSpPr txBox="1"/>
          <p:nvPr/>
        </p:nvSpPr>
        <p:spPr>
          <a:xfrm>
            <a:off x="3192772" y="542514"/>
            <a:ext cx="1991683" cy="738664"/>
          </a:xfrm>
          <a:prstGeom prst="rect">
            <a:avLst/>
          </a:prstGeom>
          <a:solidFill>
            <a:schemeClr val="lt1">
              <a:alpha val="8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400"/>
              <a:t>KS1 anbefaler å ikke gå videre med riksvegkonseptene</a:t>
            </a:r>
          </a:p>
        </p:txBody>
      </p:sp>
      <p:sp>
        <p:nvSpPr>
          <p:cNvPr id="25" name="Ellipse 24">
            <a:extLst>
              <a:ext uri="{FF2B5EF4-FFF2-40B4-BE49-F238E27FC236}">
                <a16:creationId xmlns:a16="http://schemas.microsoft.com/office/drawing/2014/main" id="{77C3ABB0-F379-53A8-0DB5-6BAABB64DC95}"/>
              </a:ext>
            </a:extLst>
          </p:cNvPr>
          <p:cNvSpPr/>
          <p:nvPr/>
        </p:nvSpPr>
        <p:spPr>
          <a:xfrm>
            <a:off x="3582233" y="5062447"/>
            <a:ext cx="310175" cy="310175"/>
          </a:xfrm>
          <a:prstGeom prst="ellipse">
            <a:avLst/>
          </a:prstGeom>
          <a:solidFill>
            <a:srgbClr val="00B05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33" name="Ellipse 32">
            <a:extLst>
              <a:ext uri="{FF2B5EF4-FFF2-40B4-BE49-F238E27FC236}">
                <a16:creationId xmlns:a16="http://schemas.microsoft.com/office/drawing/2014/main" id="{6A67ABC0-BCFD-B5E1-5432-A635E8F81F06}"/>
              </a:ext>
            </a:extLst>
          </p:cNvPr>
          <p:cNvSpPr/>
          <p:nvPr/>
        </p:nvSpPr>
        <p:spPr>
          <a:xfrm>
            <a:off x="8290479" y="5029496"/>
            <a:ext cx="310175" cy="3101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37" name="TekstSylinder 36">
            <a:extLst>
              <a:ext uri="{FF2B5EF4-FFF2-40B4-BE49-F238E27FC236}">
                <a16:creationId xmlns:a16="http://schemas.microsoft.com/office/drawing/2014/main" id="{79F47939-D4BB-5AD2-C26F-1945260C76E3}"/>
              </a:ext>
            </a:extLst>
          </p:cNvPr>
          <p:cNvSpPr txBox="1"/>
          <p:nvPr/>
        </p:nvSpPr>
        <p:spPr>
          <a:xfrm>
            <a:off x="5536902" y="5880245"/>
            <a:ext cx="1615268" cy="769441"/>
          </a:xfrm>
          <a:prstGeom prst="rect">
            <a:avLst/>
          </a:prstGeom>
          <a:solidFill>
            <a:schemeClr val="lt1">
              <a:alpha val="80000"/>
            </a:schemeClr>
          </a:solidFill>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100"/>
              <a:t>SVV får klarsignal fra regjeringen om  å gå videre med riksvegkonsept- N</a:t>
            </a:r>
          </a:p>
        </p:txBody>
      </p:sp>
      <p:cxnSp>
        <p:nvCxnSpPr>
          <p:cNvPr id="40" name="Rett linje 39">
            <a:extLst>
              <a:ext uri="{FF2B5EF4-FFF2-40B4-BE49-F238E27FC236}">
                <a16:creationId xmlns:a16="http://schemas.microsoft.com/office/drawing/2014/main" id="{53CFA3B6-47B0-B790-8B6C-6961F8B152A8}"/>
              </a:ext>
            </a:extLst>
          </p:cNvPr>
          <p:cNvCxnSpPr>
            <a:cxnSpLocks/>
            <a:stCxn id="37" idx="3"/>
            <a:endCxn id="33" idx="4"/>
          </p:cNvCxnSpPr>
          <p:nvPr/>
        </p:nvCxnSpPr>
        <p:spPr>
          <a:xfrm flipV="1">
            <a:off x="7152170" y="5339671"/>
            <a:ext cx="1293397" cy="925295"/>
          </a:xfrm>
          <a:prstGeom prst="line">
            <a:avLst/>
          </a:prstGeom>
        </p:spPr>
        <p:style>
          <a:lnRef idx="2">
            <a:schemeClr val="accent4"/>
          </a:lnRef>
          <a:fillRef idx="1">
            <a:schemeClr val="lt1"/>
          </a:fillRef>
          <a:effectRef idx="0">
            <a:schemeClr val="accent4"/>
          </a:effectRef>
          <a:fontRef idx="minor">
            <a:schemeClr val="dk1"/>
          </a:fontRef>
        </p:style>
      </p:cxnSp>
      <p:pic>
        <p:nvPicPr>
          <p:cNvPr id="82" name="Bilde 81" descr="Et bilde som inneholder innendørs, person, klær, datamaskin&#10;&#10;Automatisk generert beskrivelse">
            <a:extLst>
              <a:ext uri="{FF2B5EF4-FFF2-40B4-BE49-F238E27FC236}">
                <a16:creationId xmlns:a16="http://schemas.microsoft.com/office/drawing/2014/main" id="{D2F436DC-EB2A-94E8-5217-33131F3C17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1821" y="1742306"/>
            <a:ext cx="2324222" cy="1743166"/>
          </a:xfrm>
          <a:prstGeom prst="rect">
            <a:avLst/>
          </a:prstGeom>
          <a:solidFill>
            <a:schemeClr val="lt1">
              <a:alpha val="80000"/>
            </a:schemeClr>
          </a:solidFill>
          <a:ln>
            <a:solidFill>
              <a:schemeClr val="accent2"/>
            </a:solidFill>
          </a:ln>
        </p:spPr>
      </p:pic>
      <p:sp>
        <p:nvSpPr>
          <p:cNvPr id="88" name="Ellipse 87">
            <a:extLst>
              <a:ext uri="{FF2B5EF4-FFF2-40B4-BE49-F238E27FC236}">
                <a16:creationId xmlns:a16="http://schemas.microsoft.com/office/drawing/2014/main" id="{632CF46A-66BF-40B2-941C-08498CBEADEE}"/>
              </a:ext>
            </a:extLst>
          </p:cNvPr>
          <p:cNvSpPr/>
          <p:nvPr/>
        </p:nvSpPr>
        <p:spPr>
          <a:xfrm>
            <a:off x="8519662" y="5029496"/>
            <a:ext cx="310175" cy="3101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b-NO"/>
          </a:p>
        </p:txBody>
      </p:sp>
      <p:sp>
        <p:nvSpPr>
          <p:cNvPr id="90" name="TekstSylinder 89">
            <a:extLst>
              <a:ext uri="{FF2B5EF4-FFF2-40B4-BE49-F238E27FC236}">
                <a16:creationId xmlns:a16="http://schemas.microsoft.com/office/drawing/2014/main" id="{B85D4272-46DE-5E6B-7985-6D0E1F5143E1}"/>
              </a:ext>
            </a:extLst>
          </p:cNvPr>
          <p:cNvSpPr txBox="1"/>
          <p:nvPr/>
        </p:nvSpPr>
        <p:spPr>
          <a:xfrm>
            <a:off x="8897594" y="3921729"/>
            <a:ext cx="2466362" cy="430887"/>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100"/>
              <a:t>Workshop på tiltaksnivå, </a:t>
            </a:r>
            <a:r>
              <a:rPr lang="nb-NO" sz="1100" err="1"/>
              <a:t>bomplasseringer</a:t>
            </a:r>
            <a:r>
              <a:rPr lang="nb-NO" sz="1100"/>
              <a:t> og takster.</a:t>
            </a:r>
          </a:p>
        </p:txBody>
      </p:sp>
      <p:sp>
        <p:nvSpPr>
          <p:cNvPr id="23" name="Rektangel: avrundede hjørner 22">
            <a:extLst>
              <a:ext uri="{FF2B5EF4-FFF2-40B4-BE49-F238E27FC236}">
                <a16:creationId xmlns:a16="http://schemas.microsoft.com/office/drawing/2014/main" id="{65166CA7-6B86-ABD9-46AB-E71975FD3A45}"/>
              </a:ext>
            </a:extLst>
          </p:cNvPr>
          <p:cNvSpPr/>
          <p:nvPr/>
        </p:nvSpPr>
        <p:spPr>
          <a:xfrm>
            <a:off x="11314035" y="4907367"/>
            <a:ext cx="432637" cy="372964"/>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TekstSylinder 25">
            <a:extLst>
              <a:ext uri="{FF2B5EF4-FFF2-40B4-BE49-F238E27FC236}">
                <a16:creationId xmlns:a16="http://schemas.microsoft.com/office/drawing/2014/main" id="{9B251F29-189A-D03F-A151-DD5F0FC7ABD9}"/>
              </a:ext>
            </a:extLst>
          </p:cNvPr>
          <p:cNvSpPr txBox="1"/>
          <p:nvPr/>
        </p:nvSpPr>
        <p:spPr>
          <a:xfrm>
            <a:off x="10727803" y="2935842"/>
            <a:ext cx="1420507" cy="461665"/>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200"/>
              <a:t>Lokalpolitisk </a:t>
            </a:r>
          </a:p>
          <a:p>
            <a:r>
              <a:rPr lang="nb-NO" sz="1200"/>
              <a:t>behandling</a:t>
            </a:r>
          </a:p>
        </p:txBody>
      </p:sp>
      <p:sp>
        <p:nvSpPr>
          <p:cNvPr id="32" name="Rektangel: avrundede hjørner 31">
            <a:extLst>
              <a:ext uri="{FF2B5EF4-FFF2-40B4-BE49-F238E27FC236}">
                <a16:creationId xmlns:a16="http://schemas.microsoft.com/office/drawing/2014/main" id="{D04D61C1-4C80-CE98-64E2-CD7EEE49F93E}"/>
              </a:ext>
            </a:extLst>
          </p:cNvPr>
          <p:cNvSpPr/>
          <p:nvPr/>
        </p:nvSpPr>
        <p:spPr>
          <a:xfrm>
            <a:off x="10371996" y="4914382"/>
            <a:ext cx="472684" cy="40480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0" name="Rett linje 49">
            <a:extLst>
              <a:ext uri="{FF2B5EF4-FFF2-40B4-BE49-F238E27FC236}">
                <a16:creationId xmlns:a16="http://schemas.microsoft.com/office/drawing/2014/main" id="{AC2AF7C7-D0F1-9ED5-7CE6-E8F21B5A00E7}"/>
              </a:ext>
            </a:extLst>
          </p:cNvPr>
          <p:cNvCxnSpPr>
            <a:cxnSpLocks/>
            <a:stCxn id="32" idx="2"/>
            <a:endCxn id="51" idx="0"/>
          </p:cNvCxnSpPr>
          <p:nvPr/>
        </p:nvCxnSpPr>
        <p:spPr>
          <a:xfrm flipH="1">
            <a:off x="8326460" y="5319185"/>
            <a:ext cx="2281878" cy="541875"/>
          </a:xfrm>
          <a:prstGeom prst="line">
            <a:avLst/>
          </a:prstGeom>
        </p:spPr>
        <p:style>
          <a:lnRef idx="1">
            <a:schemeClr val="accent4"/>
          </a:lnRef>
          <a:fillRef idx="0">
            <a:schemeClr val="accent4"/>
          </a:fillRef>
          <a:effectRef idx="0">
            <a:schemeClr val="accent4"/>
          </a:effectRef>
          <a:fontRef idx="minor">
            <a:schemeClr val="tx1"/>
          </a:fontRef>
        </p:style>
      </p:cxnSp>
      <p:sp>
        <p:nvSpPr>
          <p:cNvPr id="51" name="TekstSylinder 50">
            <a:extLst>
              <a:ext uri="{FF2B5EF4-FFF2-40B4-BE49-F238E27FC236}">
                <a16:creationId xmlns:a16="http://schemas.microsoft.com/office/drawing/2014/main" id="{668D84ED-B45F-FEFD-FF3C-A96637A760DC}"/>
              </a:ext>
            </a:extLst>
          </p:cNvPr>
          <p:cNvSpPr txBox="1"/>
          <p:nvPr/>
        </p:nvSpPr>
        <p:spPr>
          <a:xfrm>
            <a:off x="7543890" y="5861060"/>
            <a:ext cx="1565140" cy="830997"/>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200"/>
              <a:t>Folkemøter og øvrig medvirknings-prosess</a:t>
            </a:r>
          </a:p>
        </p:txBody>
      </p:sp>
      <p:sp>
        <p:nvSpPr>
          <p:cNvPr id="66" name="TekstSylinder 65">
            <a:extLst>
              <a:ext uri="{FF2B5EF4-FFF2-40B4-BE49-F238E27FC236}">
                <a16:creationId xmlns:a16="http://schemas.microsoft.com/office/drawing/2014/main" id="{C8E78AE9-1683-6433-0C48-BF830D6B8B3A}"/>
              </a:ext>
            </a:extLst>
          </p:cNvPr>
          <p:cNvSpPr txBox="1"/>
          <p:nvPr/>
        </p:nvSpPr>
        <p:spPr>
          <a:xfrm>
            <a:off x="10462828" y="1804263"/>
            <a:ext cx="1704237" cy="600164"/>
          </a:xfrm>
          <a:prstGeom prst="rect">
            <a:avLst/>
          </a:prstGeom>
          <a:solidFill>
            <a:schemeClr val="lt1">
              <a:alpha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nb-NO" sz="1100"/>
              <a:t>Ordførere og kommune- direktører invitert med</a:t>
            </a:r>
          </a:p>
        </p:txBody>
      </p:sp>
      <p:cxnSp>
        <p:nvCxnSpPr>
          <p:cNvPr id="67" name="Rett linje 66">
            <a:extLst>
              <a:ext uri="{FF2B5EF4-FFF2-40B4-BE49-F238E27FC236}">
                <a16:creationId xmlns:a16="http://schemas.microsoft.com/office/drawing/2014/main" id="{29757A87-224B-7C07-9968-D999D62E9EB3}"/>
              </a:ext>
            </a:extLst>
          </p:cNvPr>
          <p:cNvCxnSpPr>
            <a:cxnSpLocks/>
            <a:stCxn id="82" idx="3"/>
            <a:endCxn id="66" idx="2"/>
          </p:cNvCxnSpPr>
          <p:nvPr/>
        </p:nvCxnSpPr>
        <p:spPr>
          <a:xfrm flipV="1">
            <a:off x="10356043" y="2404427"/>
            <a:ext cx="958904" cy="2094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054432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5CAFB2-6E0D-49A8-99F0-04FF78C5A870}"/>
              </a:ext>
            </a:extLst>
          </p:cNvPr>
          <p:cNvSpPr>
            <a:spLocks noGrp="1"/>
          </p:cNvSpPr>
          <p:nvPr>
            <p:ph type="ctrTitle"/>
          </p:nvPr>
        </p:nvSpPr>
        <p:spPr/>
        <p:txBody>
          <a:bodyPr/>
          <a:lstStyle/>
          <a:p>
            <a:r>
              <a:rPr lang="nb-NO"/>
              <a:t>Orkdalspakken </a:t>
            </a:r>
          </a:p>
        </p:txBody>
      </p:sp>
      <p:sp>
        <p:nvSpPr>
          <p:cNvPr id="3" name="Undertittel 2">
            <a:extLst>
              <a:ext uri="{FF2B5EF4-FFF2-40B4-BE49-F238E27FC236}">
                <a16:creationId xmlns:a16="http://schemas.microsoft.com/office/drawing/2014/main" id="{C66E8297-8E85-4F43-B346-0DEF68D0D91B}"/>
              </a:ext>
            </a:extLst>
          </p:cNvPr>
          <p:cNvSpPr>
            <a:spLocks noGrp="1"/>
          </p:cNvSpPr>
          <p:nvPr>
            <p:ph type="subTitle" idx="1"/>
          </p:nvPr>
        </p:nvSpPr>
        <p:spPr/>
        <p:txBody>
          <a:bodyPr vert="horz" lIns="0" tIns="0" rIns="0" bIns="0" rtlCol="0" anchor="t">
            <a:normAutofit/>
          </a:bodyPr>
          <a:lstStyle/>
          <a:p>
            <a:r>
              <a:rPr lang="nb-NO" dirty="0">
                <a:ea typeface="Verdana"/>
              </a:rPr>
              <a:t>Framdrift, medvirkning </a:t>
            </a:r>
            <a:r>
              <a:rPr lang="nb-NO">
                <a:ea typeface="Verdana"/>
              </a:rPr>
              <a:t>og</a:t>
            </a:r>
          </a:p>
          <a:p>
            <a:r>
              <a:rPr lang="nb-NO" dirty="0">
                <a:ea typeface="Verdana"/>
              </a:rPr>
              <a:t>videre</a:t>
            </a:r>
            <a:r>
              <a:rPr lang="nb-NO">
                <a:ea typeface="Verdana"/>
              </a:rPr>
              <a:t> bompengeprosess </a:t>
            </a:r>
          </a:p>
        </p:txBody>
      </p:sp>
    </p:spTree>
    <p:extLst>
      <p:ext uri="{BB962C8B-B14F-4D97-AF65-F5344CB8AC3E}">
        <p14:creationId xmlns:p14="http://schemas.microsoft.com/office/powerpoint/2010/main" val="1665890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Rett linje 11">
            <a:extLst>
              <a:ext uri="{FF2B5EF4-FFF2-40B4-BE49-F238E27FC236}">
                <a16:creationId xmlns:a16="http://schemas.microsoft.com/office/drawing/2014/main" id="{7173967F-F091-B9BB-CDD3-8392A4B8820A}"/>
              </a:ext>
            </a:extLst>
          </p:cNvPr>
          <p:cNvCxnSpPr>
            <a:cxnSpLocks/>
            <a:stCxn id="4" idx="2"/>
          </p:cNvCxnSpPr>
          <p:nvPr/>
        </p:nvCxnSpPr>
        <p:spPr>
          <a:xfrm flipH="1">
            <a:off x="6143130" y="2955957"/>
            <a:ext cx="344413" cy="1577779"/>
          </a:xfrm>
          <a:prstGeom prst="line">
            <a:avLst/>
          </a:prstGeom>
        </p:spPr>
        <p:style>
          <a:lnRef idx="1">
            <a:schemeClr val="accent4"/>
          </a:lnRef>
          <a:fillRef idx="0">
            <a:schemeClr val="accent4"/>
          </a:fillRef>
          <a:effectRef idx="0">
            <a:schemeClr val="accent4"/>
          </a:effectRef>
          <a:fontRef idx="minor">
            <a:schemeClr val="tx1"/>
          </a:fontRef>
        </p:style>
      </p:cxnSp>
      <p:graphicFrame>
        <p:nvGraphicFramePr>
          <p:cNvPr id="57" name="Plassholder for innhold 56">
            <a:extLst>
              <a:ext uri="{FF2B5EF4-FFF2-40B4-BE49-F238E27FC236}">
                <a16:creationId xmlns:a16="http://schemas.microsoft.com/office/drawing/2014/main" id="{C8046858-6E69-DFF4-D723-4C5667BFFD89}"/>
              </a:ext>
            </a:extLst>
          </p:cNvPr>
          <p:cNvGraphicFramePr>
            <a:graphicFrameLocks noGrp="1"/>
          </p:cNvGraphicFramePr>
          <p:nvPr>
            <p:ph idx="1"/>
            <p:extLst>
              <p:ext uri="{D42A27DB-BD31-4B8C-83A1-F6EECF244321}">
                <p14:modId xmlns:p14="http://schemas.microsoft.com/office/powerpoint/2010/main" val="2809042317"/>
              </p:ext>
            </p:extLst>
          </p:nvPr>
        </p:nvGraphicFramePr>
        <p:xfrm>
          <a:off x="1479551" y="3543553"/>
          <a:ext cx="9232898" cy="3943350"/>
        </p:xfrm>
        <a:graphic>
          <a:graphicData uri="http://schemas.openxmlformats.org/drawingml/2006/table">
            <a:tbl>
              <a:tblPr/>
              <a:tblGrid>
                <a:gridCol w="3950158">
                  <a:extLst>
                    <a:ext uri="{9D8B030D-6E8A-4147-A177-3AD203B41FA5}">
                      <a16:colId xmlns:a16="http://schemas.microsoft.com/office/drawing/2014/main" val="1156214338"/>
                    </a:ext>
                  </a:extLst>
                </a:gridCol>
                <a:gridCol w="571107">
                  <a:extLst>
                    <a:ext uri="{9D8B030D-6E8A-4147-A177-3AD203B41FA5}">
                      <a16:colId xmlns:a16="http://schemas.microsoft.com/office/drawing/2014/main" val="4143530795"/>
                    </a:ext>
                  </a:extLst>
                </a:gridCol>
                <a:gridCol w="571107">
                  <a:extLst>
                    <a:ext uri="{9D8B030D-6E8A-4147-A177-3AD203B41FA5}">
                      <a16:colId xmlns:a16="http://schemas.microsoft.com/office/drawing/2014/main" val="272054278"/>
                    </a:ext>
                  </a:extLst>
                </a:gridCol>
                <a:gridCol w="571107">
                  <a:extLst>
                    <a:ext uri="{9D8B030D-6E8A-4147-A177-3AD203B41FA5}">
                      <a16:colId xmlns:a16="http://schemas.microsoft.com/office/drawing/2014/main" val="1594862532"/>
                    </a:ext>
                  </a:extLst>
                </a:gridCol>
                <a:gridCol w="571107">
                  <a:extLst>
                    <a:ext uri="{9D8B030D-6E8A-4147-A177-3AD203B41FA5}">
                      <a16:colId xmlns:a16="http://schemas.microsoft.com/office/drawing/2014/main" val="2503524328"/>
                    </a:ext>
                  </a:extLst>
                </a:gridCol>
                <a:gridCol w="571107">
                  <a:extLst>
                    <a:ext uri="{9D8B030D-6E8A-4147-A177-3AD203B41FA5}">
                      <a16:colId xmlns:a16="http://schemas.microsoft.com/office/drawing/2014/main" val="3334335677"/>
                    </a:ext>
                  </a:extLst>
                </a:gridCol>
                <a:gridCol w="571107">
                  <a:extLst>
                    <a:ext uri="{9D8B030D-6E8A-4147-A177-3AD203B41FA5}">
                      <a16:colId xmlns:a16="http://schemas.microsoft.com/office/drawing/2014/main" val="1353644437"/>
                    </a:ext>
                  </a:extLst>
                </a:gridCol>
                <a:gridCol w="571107">
                  <a:extLst>
                    <a:ext uri="{9D8B030D-6E8A-4147-A177-3AD203B41FA5}">
                      <a16:colId xmlns:a16="http://schemas.microsoft.com/office/drawing/2014/main" val="3439761755"/>
                    </a:ext>
                  </a:extLst>
                </a:gridCol>
                <a:gridCol w="523515">
                  <a:extLst>
                    <a:ext uri="{9D8B030D-6E8A-4147-A177-3AD203B41FA5}">
                      <a16:colId xmlns:a16="http://schemas.microsoft.com/office/drawing/2014/main" val="248905817"/>
                    </a:ext>
                  </a:extLst>
                </a:gridCol>
                <a:gridCol w="761476">
                  <a:extLst>
                    <a:ext uri="{9D8B030D-6E8A-4147-A177-3AD203B41FA5}">
                      <a16:colId xmlns:a16="http://schemas.microsoft.com/office/drawing/2014/main" val="175760146"/>
                    </a:ext>
                  </a:extLst>
                </a:gridCol>
              </a:tblGrid>
              <a:tr h="180975">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628338275"/>
                  </a:ext>
                </a:extLst>
              </a:tr>
              <a:tr h="180975">
                <a:tc>
                  <a:txBody>
                    <a:bodyPr/>
                    <a:lstStyle/>
                    <a:p>
                      <a:pPr algn="l" fontAlgn="b"/>
                      <a:r>
                        <a:rPr lang="nb-NO" sz="1100" b="1" i="0" u="none" strike="noStrike">
                          <a:solidFill>
                            <a:srgbClr val="000000"/>
                          </a:solidFill>
                          <a:effectLst/>
                          <a:latin typeface="Verdana" panose="020B0604030504040204" pitchFamily="34" charset="0"/>
                        </a:rPr>
                        <a:t>Framdrift Orkdalspakken</a:t>
                      </a: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34788056"/>
                  </a:ext>
                </a:extLst>
              </a:tr>
              <a:tr h="180975">
                <a:tc>
                  <a:txBody>
                    <a:bodyPr/>
                    <a:lstStyle/>
                    <a:p>
                      <a:pPr algn="l" fontAlgn="t"/>
                      <a:r>
                        <a:rPr lang="nb-NO" sz="1100" b="0" i="0" u="none" strike="noStrike">
                          <a:solidFill>
                            <a:srgbClr val="000000"/>
                          </a:solidFill>
                          <a:effectLst/>
                          <a:latin typeface="Verdana" panose="020B0604030504040204" pitchFamily="34" charset="0"/>
                        </a:rPr>
                        <a:t>Sist oppdatert april 2024.</a:t>
                      </a:r>
                    </a:p>
                  </a:txBody>
                  <a:tcPr marL="0" marR="0" marT="0"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0979169"/>
                  </a:ext>
                </a:extLst>
              </a:tr>
              <a:tr h="180975">
                <a:tc>
                  <a:txBody>
                    <a:bodyPr/>
                    <a:lstStyle/>
                    <a:p>
                      <a:pPr algn="l" fontAlgn="b"/>
                      <a:r>
                        <a:rPr lang="nb-NO" sz="1100" b="1" i="0" u="none" strike="noStrike">
                          <a:solidFill>
                            <a:srgbClr val="000000"/>
                          </a:solidFill>
                          <a:effectLst/>
                          <a:latin typeface="Verdana" panose="020B0604030504040204" pitchFamily="34" charset="0"/>
                        </a:rPr>
                        <a:t>Aktivitet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nb-NO" sz="1100" b="1"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786842846"/>
                  </a:ext>
                </a:extLst>
              </a:tr>
              <a:tr h="180975">
                <a:tc>
                  <a:txBody>
                    <a:bodyPr/>
                    <a:lstStyle/>
                    <a:p>
                      <a:pPr algn="l" fontAlgn="b"/>
                      <a:r>
                        <a:rPr lang="nb-NO" sz="1100" b="0" i="0" u="none" strike="noStrike">
                          <a:solidFill>
                            <a:srgbClr val="000000"/>
                          </a:solidFill>
                          <a:effectLst/>
                          <a:latin typeface="Verdana" panose="020B0604030504040204" pitchFamily="34" charset="0"/>
                        </a:rPr>
                        <a:t>Forarbeider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676351960"/>
                  </a:ext>
                </a:extLst>
              </a:tr>
              <a:tr h="180975">
                <a:tc>
                  <a:txBody>
                    <a:bodyPr/>
                    <a:lstStyle/>
                    <a:p>
                      <a:pPr algn="l" fontAlgn="b"/>
                      <a:r>
                        <a:rPr lang="nb-NO" sz="1100" b="0" i="0" u="none" strike="noStrike">
                          <a:solidFill>
                            <a:srgbClr val="000000"/>
                          </a:solidFill>
                          <a:effectLst/>
                          <a:latin typeface="Verdana" panose="020B0604030504040204" pitchFamily="34" charset="0"/>
                        </a:rPr>
                        <a:t>Forprosjekt og innledende bompengeber.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683002052"/>
                  </a:ext>
                </a:extLst>
              </a:tr>
              <a:tr h="180975">
                <a:tc>
                  <a:txBody>
                    <a:bodyPr/>
                    <a:lstStyle/>
                    <a:p>
                      <a:pPr algn="l" fontAlgn="b"/>
                      <a:r>
                        <a:rPr lang="nb-NO" sz="1100" b="0" i="0" u="none" strike="noStrike">
                          <a:solidFill>
                            <a:srgbClr val="000000"/>
                          </a:solidFill>
                          <a:effectLst/>
                          <a:latin typeface="Verdana" panose="020B0604030504040204" pitchFamily="34" charset="0"/>
                        </a:rPr>
                        <a:t>Politisk beslutning av videre prosjekt.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07956534"/>
                  </a:ext>
                </a:extLst>
              </a:tr>
              <a:tr h="180975">
                <a:tc>
                  <a:txBody>
                    <a:bodyPr/>
                    <a:lstStyle/>
                    <a:p>
                      <a:pPr algn="l" fontAlgn="b"/>
                      <a:r>
                        <a:rPr lang="nb-NO" sz="1100" b="0" i="0" u="none" strike="noStrike">
                          <a:solidFill>
                            <a:srgbClr val="000000"/>
                          </a:solidFill>
                          <a:effectLst/>
                          <a:latin typeface="Verdana" panose="020B0604030504040204" pitchFamily="34" charset="0"/>
                        </a:rPr>
                        <a:t>Reguleringsplanlegging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837199917"/>
                  </a:ext>
                </a:extLst>
              </a:tr>
              <a:tr h="180975">
                <a:tc>
                  <a:txBody>
                    <a:bodyPr/>
                    <a:lstStyle/>
                    <a:p>
                      <a:pPr algn="l" fontAlgn="b"/>
                      <a:r>
                        <a:rPr lang="nb-NO" sz="1100" b="0" i="0" u="none" strike="noStrike">
                          <a:solidFill>
                            <a:srgbClr val="000000"/>
                          </a:solidFill>
                          <a:effectLst/>
                          <a:latin typeface="Verdana" panose="020B0604030504040204" pitchFamily="34" charset="0"/>
                        </a:rPr>
                        <a:t>Vedtak Reguleringsplaner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588198201"/>
                  </a:ext>
                </a:extLst>
              </a:tr>
              <a:tr h="180975">
                <a:tc>
                  <a:txBody>
                    <a:bodyPr/>
                    <a:lstStyle/>
                    <a:p>
                      <a:pPr algn="l" fontAlgn="b"/>
                      <a:r>
                        <a:rPr lang="nb-NO" sz="1100" b="0" i="0" u="none" strike="noStrike">
                          <a:solidFill>
                            <a:srgbClr val="000000"/>
                          </a:solidFill>
                          <a:effectLst/>
                          <a:latin typeface="Verdana" panose="020B0604030504040204" pitchFamily="34" charset="0"/>
                        </a:rPr>
                        <a:t>Detaljerte forprosjekt tiltak/mellomstr.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20015366"/>
                  </a:ext>
                </a:extLst>
              </a:tr>
              <a:tr h="180975">
                <a:tc>
                  <a:txBody>
                    <a:bodyPr/>
                    <a:lstStyle/>
                    <a:p>
                      <a:pPr algn="l" fontAlgn="b"/>
                      <a:r>
                        <a:rPr lang="nb-NO" sz="1100" b="0" i="0" u="none" strike="noStrike">
                          <a:solidFill>
                            <a:srgbClr val="000000"/>
                          </a:solidFill>
                          <a:effectLst/>
                          <a:latin typeface="Verdana" panose="020B0604030504040204" pitchFamily="34" charset="0"/>
                        </a:rPr>
                        <a:t>Utarbeide bompengesøknad/kvalitetssikring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117998134"/>
                  </a:ext>
                </a:extLst>
              </a:tr>
              <a:tr h="180975">
                <a:tc>
                  <a:txBody>
                    <a:bodyPr/>
                    <a:lstStyle/>
                    <a:p>
                      <a:pPr algn="l" fontAlgn="b"/>
                      <a:r>
                        <a:rPr lang="nb-NO" sz="1100" b="0" i="0" u="none" strike="noStrike">
                          <a:solidFill>
                            <a:srgbClr val="000000"/>
                          </a:solidFill>
                          <a:effectLst/>
                          <a:latin typeface="Verdana" panose="020B0604030504040204" pitchFamily="34" charset="0"/>
                        </a:rPr>
                        <a:t>Behandling i kommuner og fylkesting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193592294"/>
                  </a:ext>
                </a:extLst>
              </a:tr>
              <a:tr h="180975">
                <a:tc>
                  <a:txBody>
                    <a:bodyPr/>
                    <a:lstStyle/>
                    <a:p>
                      <a:pPr algn="l" fontAlgn="b"/>
                      <a:r>
                        <a:rPr lang="nb-NO" sz="1100" b="0" i="0" u="none" strike="noStrike">
                          <a:solidFill>
                            <a:srgbClr val="000000"/>
                          </a:solidFill>
                          <a:effectLst/>
                          <a:latin typeface="Verdana" panose="020B0604030504040204" pitchFamily="34" charset="0"/>
                        </a:rPr>
                        <a:t>Justering/</a:t>
                      </a:r>
                      <a:r>
                        <a:rPr lang="nb-NO" sz="1100" b="0" i="0" u="none" strike="noStrike" err="1">
                          <a:solidFill>
                            <a:srgbClr val="000000"/>
                          </a:solidFill>
                          <a:effectLst/>
                          <a:latin typeface="Verdana" panose="020B0604030504040204" pitchFamily="34" charset="0"/>
                        </a:rPr>
                        <a:t>kvalitetsikring</a:t>
                      </a:r>
                      <a:r>
                        <a:rPr lang="nb-NO" sz="1100" b="0" i="0" u="none" strike="noStrike">
                          <a:solidFill>
                            <a:srgbClr val="000000"/>
                          </a:solidFill>
                          <a:effectLst/>
                          <a:latin typeface="Verdana" panose="020B0604030504040204" pitchFamily="34" charset="0"/>
                        </a:rPr>
                        <a:t> - utkast til </a:t>
                      </a:r>
                      <a:r>
                        <a:rPr lang="nb-NO" sz="1100" b="0" i="0" u="none" strike="noStrike" err="1">
                          <a:solidFill>
                            <a:srgbClr val="000000"/>
                          </a:solidFill>
                          <a:effectLst/>
                          <a:latin typeface="Verdana" panose="020B0604030504040204" pitchFamily="34" charset="0"/>
                        </a:rPr>
                        <a:t>stortingsprop</a:t>
                      </a:r>
                      <a:r>
                        <a:rPr lang="nb-NO" sz="1100" b="0" i="0" u="none" strike="noStrike">
                          <a:solidFill>
                            <a:srgbClr val="000000"/>
                          </a:solidFill>
                          <a:effectLst/>
                          <a:latin typeface="Verdana" panose="020B060403050404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525705383"/>
                  </a:ext>
                </a:extLst>
              </a:tr>
              <a:tr h="180975">
                <a:tc>
                  <a:txBody>
                    <a:bodyPr/>
                    <a:lstStyle/>
                    <a:p>
                      <a:pPr algn="l" fontAlgn="b"/>
                      <a:r>
                        <a:rPr lang="nb-NO" sz="1100" b="0" i="0" u="none" strike="noStrike">
                          <a:solidFill>
                            <a:srgbClr val="000000"/>
                          </a:solidFill>
                          <a:effectLst/>
                          <a:latin typeface="Verdana" panose="020B0604030504040204" pitchFamily="34" charset="0"/>
                        </a:rPr>
                        <a:t>Behandling i Stortinget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506118991"/>
                  </a:ext>
                </a:extLst>
              </a:tr>
              <a:tr h="180975">
                <a:tc>
                  <a:txBody>
                    <a:bodyPr/>
                    <a:lstStyle/>
                    <a:p>
                      <a:pPr algn="l" fontAlgn="b"/>
                      <a:r>
                        <a:rPr lang="nb-NO" sz="1100" b="0" i="0" u="none" strike="noStrike">
                          <a:solidFill>
                            <a:srgbClr val="000000"/>
                          </a:solidFill>
                          <a:effectLst/>
                          <a:latin typeface="Verdana" panose="020B0604030504040204" pitchFamily="34" charset="0"/>
                        </a:rPr>
                        <a:t>Byggeplanlegging - grunnerverv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endParaRPr lang="nb-NO" sz="11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62087723"/>
                  </a:ext>
                </a:extLst>
              </a:tr>
              <a:tr h="180975">
                <a:tc>
                  <a:txBody>
                    <a:bodyPr/>
                    <a:lstStyle/>
                    <a:p>
                      <a:pPr algn="l" fontAlgn="b"/>
                      <a:r>
                        <a:rPr lang="nb-NO" sz="1100" b="0" i="0" u="none" strike="noStrike">
                          <a:solidFill>
                            <a:srgbClr val="000000"/>
                          </a:solidFill>
                          <a:effectLst/>
                          <a:latin typeface="Verdana" panose="020B0604030504040204" pitchFamily="34" charset="0"/>
                        </a:rPr>
                        <a:t>Bygging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73313907"/>
                  </a:ext>
                </a:extLst>
              </a:tr>
              <a:tr h="142875">
                <a:tc>
                  <a:txBody>
                    <a:bodyPr/>
                    <a:lstStyle/>
                    <a:p>
                      <a:pPr algn="l" fontAlgn="b"/>
                      <a:r>
                        <a:rPr lang="nb-NO" sz="900" b="0" i="0" u="none" strike="noStrike">
                          <a:solidFill>
                            <a:srgbClr val="000000"/>
                          </a:solidFill>
                          <a:effectLst/>
                          <a:latin typeface="Verdana" panose="020B0604030504040204" pitchFamily="34" charset="0"/>
                        </a:rPr>
                        <a:t>        Politisk behandling</a:t>
                      </a:r>
                      <a:endParaRPr lang="nb-NO" sz="11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146078444"/>
                  </a:ext>
                </a:extLst>
              </a:tr>
              <a:tr h="180975">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385607831"/>
                  </a:ext>
                </a:extLst>
              </a:tr>
              <a:tr h="180975">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888959944"/>
                  </a:ext>
                </a:extLst>
              </a:tr>
              <a:tr h="180975">
                <a:tc gridSpan="9">
                  <a:txBody>
                    <a:bodyPr/>
                    <a:lstStyle/>
                    <a:p>
                      <a:pPr algn="l" fontAlgn="b"/>
                      <a:r>
                        <a:rPr lang="nb-NO" sz="1100" b="0" i="1" u="none" strike="noStrike">
                          <a:solidFill>
                            <a:srgbClr val="000000"/>
                          </a:solidFill>
                          <a:effectLst/>
                          <a:latin typeface="Verdana" panose="020B0604030504040204" pitchFamily="34" charset="0"/>
                        </a:rPr>
                        <a:t>Det må påregnes 8-15 måneder fra lokalpolitisk vedtak til vedtak i STT for prosjekter hnholdsvis uten eller med KS2</a:t>
                      </a:r>
                    </a:p>
                  </a:txBody>
                  <a:tcPr marL="0" marR="0" marT="0" marB="0" anchor="b">
                    <a:lnL>
                      <a:noFill/>
                    </a:lnL>
                    <a:lnR>
                      <a:noFill/>
                    </a:lnR>
                    <a:lnT>
                      <a:noFill/>
                    </a:lnT>
                    <a:lnB>
                      <a:noFill/>
                    </a:lnB>
                    <a:no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838626543"/>
                  </a:ext>
                </a:extLst>
              </a:tr>
              <a:tr h="180975">
                <a:tc gridSpan="10">
                  <a:txBody>
                    <a:bodyPr/>
                    <a:lstStyle/>
                    <a:p>
                      <a:pPr algn="l" fontAlgn="b"/>
                      <a:r>
                        <a:rPr lang="nb-NO" sz="1100" b="0" i="1" u="none" strike="noStrike" err="1">
                          <a:solidFill>
                            <a:srgbClr val="000000"/>
                          </a:solidFill>
                          <a:effectLst/>
                          <a:latin typeface="Verdana" panose="020B0604030504040204" pitchFamily="34" charset="0"/>
                        </a:rPr>
                        <a:t>Bompengeprop</a:t>
                      </a:r>
                      <a:r>
                        <a:rPr lang="nb-NO" sz="1100" b="0" i="1" u="none" strike="noStrike">
                          <a:solidFill>
                            <a:srgbClr val="000000"/>
                          </a:solidFill>
                          <a:effectLst/>
                          <a:latin typeface="Verdana" panose="020B0604030504040204" pitchFamily="34" charset="0"/>
                        </a:rPr>
                        <a:t>. sendes samferdselsdepartementet. Før dette skal proposisjonen sendes vegdirektoratet for kvalitetssikring</a:t>
                      </a:r>
                    </a:p>
                  </a:txBody>
                  <a:tcPr marL="0" marR="0" marT="0" marB="0" anchor="b">
                    <a:lnL>
                      <a:noFill/>
                    </a:lnL>
                    <a:lnR>
                      <a:noFill/>
                    </a:lnR>
                    <a:lnT>
                      <a:noFill/>
                    </a:lnT>
                    <a:lnB>
                      <a:noFill/>
                    </a:lnB>
                    <a:no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867899737"/>
                  </a:ext>
                </a:extLst>
              </a:tr>
              <a:tr h="180975">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127448445"/>
                  </a:ext>
                </a:extLst>
              </a:tr>
            </a:tbl>
          </a:graphicData>
        </a:graphic>
      </p:graphicFrame>
      <p:sp>
        <p:nvSpPr>
          <p:cNvPr id="3" name="Tittel 2">
            <a:extLst>
              <a:ext uri="{FF2B5EF4-FFF2-40B4-BE49-F238E27FC236}">
                <a16:creationId xmlns:a16="http://schemas.microsoft.com/office/drawing/2014/main" id="{DB01127D-A32E-6B88-4FA3-4D3ED26535D0}"/>
              </a:ext>
            </a:extLst>
          </p:cNvPr>
          <p:cNvSpPr>
            <a:spLocks noGrp="1"/>
          </p:cNvSpPr>
          <p:nvPr>
            <p:ph type="title"/>
          </p:nvPr>
        </p:nvSpPr>
        <p:spPr>
          <a:xfrm>
            <a:off x="602071" y="357334"/>
            <a:ext cx="9601200" cy="1107996"/>
          </a:xfrm>
        </p:spPr>
        <p:txBody>
          <a:bodyPr/>
          <a:lstStyle/>
          <a:p>
            <a:r>
              <a:rPr lang="nb-NO"/>
              <a:t>Fremdriftsplan og videre prosess</a:t>
            </a:r>
          </a:p>
        </p:txBody>
      </p:sp>
      <p:cxnSp>
        <p:nvCxnSpPr>
          <p:cNvPr id="58" name="Rett linje 57">
            <a:extLst>
              <a:ext uri="{FF2B5EF4-FFF2-40B4-BE49-F238E27FC236}">
                <a16:creationId xmlns:a16="http://schemas.microsoft.com/office/drawing/2014/main" id="{7F0FCBA9-8DB5-4017-8B46-8CC22B12604F}"/>
              </a:ext>
            </a:extLst>
          </p:cNvPr>
          <p:cNvCxnSpPr>
            <a:cxnSpLocks/>
          </p:cNvCxnSpPr>
          <p:nvPr/>
        </p:nvCxnSpPr>
        <p:spPr>
          <a:xfrm>
            <a:off x="8127403" y="5641811"/>
            <a:ext cx="274638" cy="1588"/>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59" name="Rett linje 58">
            <a:extLst>
              <a:ext uri="{FF2B5EF4-FFF2-40B4-BE49-F238E27FC236}">
                <a16:creationId xmlns:a16="http://schemas.microsoft.com/office/drawing/2014/main" id="{1D673F84-806D-4AD1-BB29-18D506189754}"/>
              </a:ext>
            </a:extLst>
          </p:cNvPr>
          <p:cNvCxnSpPr>
            <a:cxnSpLocks/>
          </p:cNvCxnSpPr>
          <p:nvPr/>
        </p:nvCxnSpPr>
        <p:spPr>
          <a:xfrm flipV="1">
            <a:off x="7717828" y="5449724"/>
            <a:ext cx="415925" cy="3175"/>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cxnSp>
        <p:nvCxnSpPr>
          <p:cNvPr id="60" name="Rett linje 59">
            <a:extLst>
              <a:ext uri="{FF2B5EF4-FFF2-40B4-BE49-F238E27FC236}">
                <a16:creationId xmlns:a16="http://schemas.microsoft.com/office/drawing/2014/main" id="{1BB65ED2-9E2A-498E-99B3-E462C98B04C5}"/>
              </a:ext>
            </a:extLst>
          </p:cNvPr>
          <p:cNvCxnSpPr>
            <a:cxnSpLocks/>
          </p:cNvCxnSpPr>
          <p:nvPr/>
        </p:nvCxnSpPr>
        <p:spPr>
          <a:xfrm>
            <a:off x="8448078" y="5830724"/>
            <a:ext cx="241300" cy="1587"/>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cxnSp>
        <p:nvCxnSpPr>
          <p:cNvPr id="61" name="Rett linje 60">
            <a:extLst>
              <a:ext uri="{FF2B5EF4-FFF2-40B4-BE49-F238E27FC236}">
                <a16:creationId xmlns:a16="http://schemas.microsoft.com/office/drawing/2014/main" id="{A7DC7D20-8649-4813-81F2-BF740F0C2D63}"/>
              </a:ext>
            </a:extLst>
          </p:cNvPr>
          <p:cNvCxnSpPr>
            <a:cxnSpLocks/>
          </p:cNvCxnSpPr>
          <p:nvPr/>
        </p:nvCxnSpPr>
        <p:spPr>
          <a:xfrm flipV="1">
            <a:off x="8692553" y="6005349"/>
            <a:ext cx="311150" cy="3175"/>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62" name="Rett pilkobling 61">
            <a:extLst>
              <a:ext uri="{FF2B5EF4-FFF2-40B4-BE49-F238E27FC236}">
                <a16:creationId xmlns:a16="http://schemas.microsoft.com/office/drawing/2014/main" id="{0670E984-7853-4BBE-89F8-709B3720B884}"/>
              </a:ext>
            </a:extLst>
          </p:cNvPr>
          <p:cNvCxnSpPr>
            <a:cxnSpLocks/>
          </p:cNvCxnSpPr>
          <p:nvPr/>
        </p:nvCxnSpPr>
        <p:spPr>
          <a:xfrm flipV="1">
            <a:off x="9013228" y="6349836"/>
            <a:ext cx="1047750" cy="3175"/>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69898D02-5136-4B79-80BE-CABE1FB4CB32}"/>
              </a:ext>
            </a:extLst>
          </p:cNvPr>
          <p:cNvCxnSpPr>
            <a:cxnSpLocks/>
          </p:cNvCxnSpPr>
          <p:nvPr/>
        </p:nvCxnSpPr>
        <p:spPr>
          <a:xfrm flipV="1">
            <a:off x="5681622" y="4351173"/>
            <a:ext cx="238125" cy="1588"/>
          </a:xfrm>
          <a:prstGeom prst="line">
            <a:avLst/>
          </a:prstGeom>
          <a:ln w="38100">
            <a:solidFill>
              <a:schemeClr val="accent4">
                <a:lumMod val="50000"/>
              </a:schemeClr>
            </a:solidFill>
          </a:ln>
        </p:spPr>
        <p:style>
          <a:lnRef idx="1">
            <a:schemeClr val="dk1"/>
          </a:lnRef>
          <a:fillRef idx="0">
            <a:schemeClr val="dk1"/>
          </a:fillRef>
          <a:effectRef idx="0">
            <a:schemeClr val="dk1"/>
          </a:effectRef>
          <a:fontRef idx="minor">
            <a:schemeClr val="tx1"/>
          </a:fontRef>
        </p:style>
      </p:cxnSp>
      <p:cxnSp>
        <p:nvCxnSpPr>
          <p:cNvPr id="64" name="Rett linje 63">
            <a:extLst>
              <a:ext uri="{FF2B5EF4-FFF2-40B4-BE49-F238E27FC236}">
                <a16:creationId xmlns:a16="http://schemas.microsoft.com/office/drawing/2014/main" id="{834A0B79-F70F-4821-81AE-3C4B100380C1}"/>
              </a:ext>
            </a:extLst>
          </p:cNvPr>
          <p:cNvCxnSpPr>
            <a:cxnSpLocks/>
          </p:cNvCxnSpPr>
          <p:nvPr/>
        </p:nvCxnSpPr>
        <p:spPr>
          <a:xfrm>
            <a:off x="5938241" y="4352761"/>
            <a:ext cx="82550" cy="3175"/>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65" name="Rett linje 64">
            <a:extLst>
              <a:ext uri="{FF2B5EF4-FFF2-40B4-BE49-F238E27FC236}">
                <a16:creationId xmlns:a16="http://schemas.microsoft.com/office/drawing/2014/main" id="{F3705C30-D52C-4725-ACE4-B2251070B973}"/>
              </a:ext>
            </a:extLst>
          </p:cNvPr>
          <p:cNvCxnSpPr>
            <a:cxnSpLocks/>
          </p:cNvCxnSpPr>
          <p:nvPr/>
        </p:nvCxnSpPr>
        <p:spPr>
          <a:xfrm flipV="1">
            <a:off x="5995391" y="4533736"/>
            <a:ext cx="931862" cy="4763"/>
          </a:xfrm>
          <a:prstGeom prst="line">
            <a:avLst/>
          </a:prstGeom>
          <a:ln w="3810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66" name="Rett pilkobling 65">
            <a:extLst>
              <a:ext uri="{FF2B5EF4-FFF2-40B4-BE49-F238E27FC236}">
                <a16:creationId xmlns:a16="http://schemas.microsoft.com/office/drawing/2014/main" id="{B8B404F0-2A78-4D4B-A9E3-060742F41FBF}"/>
              </a:ext>
            </a:extLst>
          </p:cNvPr>
          <p:cNvCxnSpPr>
            <a:cxnSpLocks/>
          </p:cNvCxnSpPr>
          <p:nvPr/>
        </p:nvCxnSpPr>
        <p:spPr>
          <a:xfrm flipV="1">
            <a:off x="8549678" y="6192674"/>
            <a:ext cx="85725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Rett linje 66">
            <a:extLst>
              <a:ext uri="{FF2B5EF4-FFF2-40B4-BE49-F238E27FC236}">
                <a16:creationId xmlns:a16="http://schemas.microsoft.com/office/drawing/2014/main" id="{BC0C6B01-C831-48D6-8602-989E517A0732}"/>
              </a:ext>
            </a:extLst>
          </p:cNvPr>
          <p:cNvCxnSpPr>
            <a:cxnSpLocks/>
          </p:cNvCxnSpPr>
          <p:nvPr/>
        </p:nvCxnSpPr>
        <p:spPr>
          <a:xfrm flipV="1">
            <a:off x="7003453" y="4887749"/>
            <a:ext cx="820738" cy="3175"/>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68" name="Rett linje 67">
            <a:extLst>
              <a:ext uri="{FF2B5EF4-FFF2-40B4-BE49-F238E27FC236}">
                <a16:creationId xmlns:a16="http://schemas.microsoft.com/office/drawing/2014/main" id="{C9598D04-151D-45F7-A839-5883206D8D21}"/>
              </a:ext>
            </a:extLst>
          </p:cNvPr>
          <p:cNvCxnSpPr>
            <a:cxnSpLocks/>
          </p:cNvCxnSpPr>
          <p:nvPr/>
        </p:nvCxnSpPr>
        <p:spPr>
          <a:xfrm flipV="1">
            <a:off x="6884391" y="4730586"/>
            <a:ext cx="114300" cy="635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69" name="Rett linje 68">
            <a:extLst>
              <a:ext uri="{FF2B5EF4-FFF2-40B4-BE49-F238E27FC236}">
                <a16:creationId xmlns:a16="http://schemas.microsoft.com/office/drawing/2014/main" id="{0CB1D2E3-96EB-4A85-99F7-FEDC21165242}"/>
              </a:ext>
            </a:extLst>
          </p:cNvPr>
          <p:cNvCxnSpPr>
            <a:cxnSpLocks/>
          </p:cNvCxnSpPr>
          <p:nvPr/>
        </p:nvCxnSpPr>
        <p:spPr>
          <a:xfrm flipV="1">
            <a:off x="7468591" y="5267161"/>
            <a:ext cx="354012" cy="0"/>
          </a:xfrm>
          <a:prstGeom prst="line">
            <a:avLst/>
          </a:prstGeom>
          <a:ln w="3810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70" name="Rett linje 69">
            <a:extLst>
              <a:ext uri="{FF2B5EF4-FFF2-40B4-BE49-F238E27FC236}">
                <a16:creationId xmlns:a16="http://schemas.microsoft.com/office/drawing/2014/main" id="{B3C86F0F-C2D1-45C4-92C2-4CA3C0ED98D2}"/>
              </a:ext>
            </a:extLst>
          </p:cNvPr>
          <p:cNvCxnSpPr>
            <a:cxnSpLocks/>
          </p:cNvCxnSpPr>
          <p:nvPr/>
        </p:nvCxnSpPr>
        <p:spPr>
          <a:xfrm flipV="1">
            <a:off x="7855941" y="5095711"/>
            <a:ext cx="250825" cy="1588"/>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8A454E8F-2BD4-4591-99D2-816F79706249}"/>
              </a:ext>
            </a:extLst>
          </p:cNvPr>
          <p:cNvCxnSpPr>
            <a:cxnSpLocks/>
          </p:cNvCxnSpPr>
          <p:nvPr/>
        </p:nvCxnSpPr>
        <p:spPr>
          <a:xfrm>
            <a:off x="7901978" y="5637049"/>
            <a:ext cx="133350" cy="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72" name="Rett linje 71">
            <a:extLst>
              <a:ext uri="{FF2B5EF4-FFF2-40B4-BE49-F238E27FC236}">
                <a16:creationId xmlns:a16="http://schemas.microsoft.com/office/drawing/2014/main" id="{B5CE2EEE-C1D0-4BB5-B0F0-87E9FE87D440}"/>
              </a:ext>
            </a:extLst>
          </p:cNvPr>
          <p:cNvCxnSpPr>
            <a:cxnSpLocks/>
          </p:cNvCxnSpPr>
          <p:nvPr/>
        </p:nvCxnSpPr>
        <p:spPr>
          <a:xfrm flipV="1">
            <a:off x="1517258" y="6500665"/>
            <a:ext cx="244475" cy="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sp>
        <p:nvSpPr>
          <p:cNvPr id="2" name="Ellipse 1">
            <a:extLst>
              <a:ext uri="{FF2B5EF4-FFF2-40B4-BE49-F238E27FC236}">
                <a16:creationId xmlns:a16="http://schemas.microsoft.com/office/drawing/2014/main" id="{32B39EC6-E113-E16B-9A46-6192F91847D2}"/>
              </a:ext>
            </a:extLst>
          </p:cNvPr>
          <p:cNvSpPr/>
          <p:nvPr/>
        </p:nvSpPr>
        <p:spPr>
          <a:xfrm>
            <a:off x="6729944" y="4318883"/>
            <a:ext cx="361836" cy="672258"/>
          </a:xfrm>
          <a:prstGeom prst="ellipse">
            <a:avLst/>
          </a:prstGeom>
          <a:noFill/>
          <a:ln w="57150">
            <a:solidFill>
              <a:schemeClr val="accent4">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4F96A40C-AB5F-EEF7-CEA2-AE197B19E56A}"/>
              </a:ext>
            </a:extLst>
          </p:cNvPr>
          <p:cNvSpPr txBox="1"/>
          <p:nvPr/>
        </p:nvSpPr>
        <p:spPr>
          <a:xfrm>
            <a:off x="4054102" y="1678684"/>
            <a:ext cx="4866881" cy="1277273"/>
          </a:xfrm>
          <a:prstGeom prst="rect">
            <a:avLst/>
          </a:prstGeom>
          <a:noFill/>
          <a:ln w="19050">
            <a:solidFill>
              <a:schemeClr val="accent4"/>
            </a:solidFill>
          </a:ln>
        </p:spPr>
        <p:txBody>
          <a:bodyPr wrap="square" rtlCol="0">
            <a:spAutoFit/>
          </a:bodyPr>
          <a:lstStyle/>
          <a:p>
            <a:pPr algn="ctr"/>
            <a:r>
              <a:rPr lang="nb-NO" sz="1200"/>
              <a:t>Problemene er definerte:</a:t>
            </a:r>
          </a:p>
          <a:p>
            <a:pPr marL="285750" indent="-285750">
              <a:buFont typeface="Arial" panose="020B0604020202020204" pitchFamily="34" charset="0"/>
              <a:buChar char="•"/>
            </a:pPr>
            <a:r>
              <a:rPr lang="nb-NO" sz="1100"/>
              <a:t>Hvilke strekninger skal med og ikke? Hvor er det godt nok? Hva må utbedres? Hvordan kan løsningene se ut? Hva koster dem? Hvilke finansieringsmuligheter har vi?</a:t>
            </a:r>
          </a:p>
          <a:p>
            <a:pPr marL="285750" indent="-285750">
              <a:buFont typeface="Arial" panose="020B0604020202020204" pitchFamily="34" charset="0"/>
              <a:buChar char="•"/>
            </a:pPr>
            <a:r>
              <a:rPr lang="nb-NO" sz="1100"/>
              <a:t>Hva kan vi få til innen for disse rammene?</a:t>
            </a:r>
          </a:p>
          <a:p>
            <a:pPr marL="628650" lvl="1" indent="-171450">
              <a:buFont typeface="Wingdings" panose="05000000000000000000" pitchFamily="2" charset="2"/>
              <a:buChar char="à"/>
            </a:pPr>
            <a:r>
              <a:rPr lang="nb-NO" sz="1100">
                <a:sym typeface="Wingdings" panose="05000000000000000000" pitchFamily="2" charset="2"/>
              </a:rPr>
              <a:t>Fagrapport med forslag til bompengepakker.</a:t>
            </a:r>
          </a:p>
          <a:p>
            <a:pPr marL="171450" indent="-171450">
              <a:buFont typeface="Arial" panose="020B0604020202020204" pitchFamily="34" charset="0"/>
              <a:buChar char="•"/>
            </a:pPr>
            <a:r>
              <a:rPr lang="nb-NO" sz="1000" i="1">
                <a:sym typeface="Wingdings" panose="05000000000000000000" pitchFamily="2" charset="2"/>
              </a:rPr>
              <a:t> </a:t>
            </a:r>
            <a:r>
              <a:rPr lang="nb-NO" sz="1050" i="1">
                <a:sym typeface="Wingdings" panose="05000000000000000000" pitchFamily="2" charset="2"/>
              </a:rPr>
              <a:t>Dette er arbeidet som har pågått i denne prosessen</a:t>
            </a:r>
            <a:endParaRPr lang="nb-NO" sz="1000" i="1">
              <a:sym typeface="Wingdings" panose="05000000000000000000" pitchFamily="2" charset="2"/>
            </a:endParaRPr>
          </a:p>
        </p:txBody>
      </p:sp>
      <p:sp>
        <p:nvSpPr>
          <p:cNvPr id="5" name="TekstSylinder 4">
            <a:extLst>
              <a:ext uri="{FF2B5EF4-FFF2-40B4-BE49-F238E27FC236}">
                <a16:creationId xmlns:a16="http://schemas.microsoft.com/office/drawing/2014/main" id="{1C1212D8-E716-7BF4-C646-08B044C2D6DD}"/>
              </a:ext>
            </a:extLst>
          </p:cNvPr>
          <p:cNvSpPr txBox="1"/>
          <p:nvPr/>
        </p:nvSpPr>
        <p:spPr>
          <a:xfrm>
            <a:off x="141402" y="1744203"/>
            <a:ext cx="3742441" cy="1600438"/>
          </a:xfrm>
          <a:prstGeom prst="rect">
            <a:avLst/>
          </a:prstGeom>
          <a:noFill/>
          <a:ln w="19050">
            <a:solidFill>
              <a:schemeClr val="accent4"/>
            </a:solidFill>
          </a:ln>
        </p:spPr>
        <p:txBody>
          <a:bodyPr wrap="square" rtlCol="0">
            <a:spAutoFit/>
          </a:bodyPr>
          <a:lstStyle/>
          <a:p>
            <a:pPr algn="ctr"/>
            <a:r>
              <a:rPr lang="nb-NO" sz="1200"/>
              <a:t>Definere problemene:</a:t>
            </a:r>
          </a:p>
          <a:p>
            <a:pPr marL="285750" indent="-285750">
              <a:buFont typeface="Arial" panose="020B0604020202020204" pitchFamily="34" charset="0"/>
              <a:buChar char="•"/>
            </a:pPr>
            <a:r>
              <a:rPr lang="nb-NO" sz="1100"/>
              <a:t>Hva og hvor er de store utfordringene på strekningene</a:t>
            </a:r>
          </a:p>
          <a:p>
            <a:pPr marL="285750" indent="-285750">
              <a:buFont typeface="Arial" panose="020B0604020202020204" pitchFamily="34" charset="0"/>
              <a:buChar char="•"/>
            </a:pPr>
            <a:r>
              <a:rPr lang="nb-NO" sz="1100"/>
              <a:t>Hvilke av disse er prioriterte av næringsliv &amp; ordførere i nærmiljøet </a:t>
            </a:r>
            <a:r>
              <a:rPr lang="nb-NO" sz="1100">
                <a:sym typeface="Wingdings" panose="05000000000000000000" pitchFamily="2" charset="2"/>
              </a:rPr>
              <a:t> Fylkesvegrapport KVU Orkdalsregionen.</a:t>
            </a:r>
          </a:p>
          <a:p>
            <a:pPr marL="285750" indent="-285750">
              <a:buFont typeface="Arial" panose="020B0604020202020204" pitchFamily="34" charset="0"/>
              <a:buChar char="•"/>
            </a:pPr>
            <a:r>
              <a:rPr lang="nb-NO" sz="1100"/>
              <a:t>Avklaring på finansiering med bompenger.</a:t>
            </a:r>
          </a:p>
          <a:p>
            <a:pPr marL="285750" indent="-285750">
              <a:buFont typeface="Arial" panose="020B0604020202020204" pitchFamily="34" charset="0"/>
              <a:buChar char="•"/>
            </a:pPr>
            <a:r>
              <a:rPr lang="nb-NO" sz="1000" i="1"/>
              <a:t>Dette var avklart gjennom tidligere prosess med KVU Orkdalsregionen Fylkesvegrapport.</a:t>
            </a:r>
          </a:p>
        </p:txBody>
      </p:sp>
      <p:cxnSp>
        <p:nvCxnSpPr>
          <p:cNvPr id="7" name="Rett pilkobling 6">
            <a:extLst>
              <a:ext uri="{FF2B5EF4-FFF2-40B4-BE49-F238E27FC236}">
                <a16:creationId xmlns:a16="http://schemas.microsoft.com/office/drawing/2014/main" id="{C1E45450-37FB-D836-CC22-D41AEE1A408E}"/>
              </a:ext>
            </a:extLst>
          </p:cNvPr>
          <p:cNvCxnSpPr>
            <a:cxnSpLocks/>
          </p:cNvCxnSpPr>
          <p:nvPr/>
        </p:nvCxnSpPr>
        <p:spPr>
          <a:xfrm flipH="1">
            <a:off x="3233394" y="3694382"/>
            <a:ext cx="2328421"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 name="Rett linje 8">
            <a:extLst>
              <a:ext uri="{FF2B5EF4-FFF2-40B4-BE49-F238E27FC236}">
                <a16:creationId xmlns:a16="http://schemas.microsoft.com/office/drawing/2014/main" id="{9552B4F5-1619-B62E-1259-498E44781865}"/>
              </a:ext>
            </a:extLst>
          </p:cNvPr>
          <p:cNvCxnSpPr>
            <a:cxnSpLocks/>
            <a:stCxn id="5" idx="2"/>
          </p:cNvCxnSpPr>
          <p:nvPr/>
        </p:nvCxnSpPr>
        <p:spPr>
          <a:xfrm>
            <a:off x="2012623" y="3344641"/>
            <a:ext cx="1748672" cy="349741"/>
          </a:xfrm>
          <a:prstGeom prst="line">
            <a:avLst/>
          </a:prstGeom>
        </p:spPr>
        <p:style>
          <a:lnRef idx="1">
            <a:schemeClr val="accent4"/>
          </a:lnRef>
          <a:fillRef idx="0">
            <a:schemeClr val="accent4"/>
          </a:fillRef>
          <a:effectRef idx="0">
            <a:schemeClr val="accent4"/>
          </a:effectRef>
          <a:fontRef idx="minor">
            <a:schemeClr val="tx1"/>
          </a:fontRef>
        </p:style>
      </p:cxnSp>
      <p:sp>
        <p:nvSpPr>
          <p:cNvPr id="11" name="TekstSylinder 10">
            <a:extLst>
              <a:ext uri="{FF2B5EF4-FFF2-40B4-BE49-F238E27FC236}">
                <a16:creationId xmlns:a16="http://schemas.microsoft.com/office/drawing/2014/main" id="{5F183F70-41EC-9416-90CB-650DE50728EE}"/>
              </a:ext>
            </a:extLst>
          </p:cNvPr>
          <p:cNvSpPr txBox="1"/>
          <p:nvPr/>
        </p:nvSpPr>
        <p:spPr>
          <a:xfrm>
            <a:off x="5492681" y="3064764"/>
            <a:ext cx="3729870" cy="1031051"/>
          </a:xfrm>
          <a:prstGeom prst="rect">
            <a:avLst/>
          </a:prstGeom>
          <a:solidFill>
            <a:schemeClr val="bg1">
              <a:alpha val="75000"/>
            </a:schemeClr>
          </a:solidFill>
          <a:ln w="19050">
            <a:solidFill>
              <a:schemeClr val="tx2"/>
            </a:solidFill>
          </a:ln>
        </p:spPr>
        <p:txBody>
          <a:bodyPr wrap="square" rtlCol="0">
            <a:spAutoFit/>
          </a:bodyPr>
          <a:lstStyle/>
          <a:p>
            <a:pPr algn="ctr"/>
            <a:r>
              <a:rPr lang="nb-NO" sz="1100"/>
              <a:t>Omfanget av hovedprosjektet skal avgjøres</a:t>
            </a:r>
          </a:p>
          <a:p>
            <a:pPr marL="171450" indent="-171450">
              <a:buFont typeface="Arial" panose="020B0604020202020204" pitchFamily="34" charset="0"/>
              <a:buChar char="•"/>
            </a:pPr>
            <a:r>
              <a:rPr lang="nb-NO" sz="1000"/>
              <a:t>Omfanget skal bestemmes</a:t>
            </a:r>
          </a:p>
          <a:p>
            <a:pPr marL="171450" indent="-171450">
              <a:buFont typeface="Arial" panose="020B0604020202020204" pitchFamily="34" charset="0"/>
              <a:buChar char="•"/>
            </a:pPr>
            <a:r>
              <a:rPr lang="nb-NO" sz="1000"/>
              <a:t>Hvilke delprosjekt skal prioriteres &amp; bomtakst nivå</a:t>
            </a:r>
          </a:p>
          <a:p>
            <a:pPr marL="171450" indent="-171450">
              <a:buFont typeface="Arial" panose="020B0604020202020204" pitchFamily="34" charset="0"/>
              <a:buChar char="•"/>
            </a:pPr>
            <a:r>
              <a:rPr lang="nb-NO" sz="1000"/>
              <a:t>Krever likelydende vedtak i berørte parter, styringsgruppen vil innstille forslag til vedtak.</a:t>
            </a:r>
          </a:p>
          <a:p>
            <a:pPr marL="171450" indent="-171450">
              <a:buFont typeface="Arial" panose="020B0604020202020204" pitchFamily="34" charset="0"/>
              <a:buChar char="•"/>
            </a:pPr>
            <a:r>
              <a:rPr lang="nb-NO" sz="1000" i="1"/>
              <a:t>Dette skal forankres/bestemmes hos KS &amp; FT.</a:t>
            </a:r>
            <a:endParaRPr lang="nb-NO" sz="1200" i="1"/>
          </a:p>
        </p:txBody>
      </p:sp>
      <p:cxnSp>
        <p:nvCxnSpPr>
          <p:cNvPr id="15" name="Rett linje 14">
            <a:extLst>
              <a:ext uri="{FF2B5EF4-FFF2-40B4-BE49-F238E27FC236}">
                <a16:creationId xmlns:a16="http://schemas.microsoft.com/office/drawing/2014/main" id="{DA311E6C-289F-63B9-CE58-CA9E4FC3F643}"/>
              </a:ext>
            </a:extLst>
          </p:cNvPr>
          <p:cNvCxnSpPr>
            <a:cxnSpLocks/>
            <a:stCxn id="11" idx="2"/>
          </p:cNvCxnSpPr>
          <p:nvPr/>
        </p:nvCxnSpPr>
        <p:spPr>
          <a:xfrm flipH="1">
            <a:off x="7029719" y="4095815"/>
            <a:ext cx="327897" cy="554802"/>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kstSylinder 18">
            <a:extLst>
              <a:ext uri="{FF2B5EF4-FFF2-40B4-BE49-F238E27FC236}">
                <a16:creationId xmlns:a16="http://schemas.microsoft.com/office/drawing/2014/main" id="{6B56D0AB-41FE-11D4-FB63-A77AF424B438}"/>
              </a:ext>
            </a:extLst>
          </p:cNvPr>
          <p:cNvSpPr txBox="1"/>
          <p:nvPr/>
        </p:nvSpPr>
        <p:spPr>
          <a:xfrm>
            <a:off x="9278144" y="1356604"/>
            <a:ext cx="2872884" cy="2739211"/>
          </a:xfrm>
          <a:prstGeom prst="rect">
            <a:avLst/>
          </a:prstGeom>
          <a:solidFill>
            <a:schemeClr val="bg1">
              <a:alpha val="70000"/>
            </a:schemeClr>
          </a:solidFill>
          <a:ln w="19050">
            <a:solidFill>
              <a:srgbClr val="92D050"/>
            </a:solidFill>
          </a:ln>
        </p:spPr>
        <p:txBody>
          <a:bodyPr wrap="square" rtlCol="0">
            <a:spAutoFit/>
          </a:bodyPr>
          <a:lstStyle/>
          <a:p>
            <a:pPr algn="ctr"/>
            <a:r>
              <a:rPr lang="nb-NO" sz="1200"/>
              <a:t>Hovedprosjektet skal planlegges </a:t>
            </a:r>
          </a:p>
          <a:p>
            <a:pPr marL="171450" indent="-171450">
              <a:buFont typeface="Arial" panose="020B0604020202020204" pitchFamily="34" charset="0"/>
              <a:buChar char="•"/>
            </a:pPr>
            <a:r>
              <a:rPr lang="nb-NO" sz="1000"/>
              <a:t>Reguleringsplaner for alle delprosjektene.</a:t>
            </a:r>
          </a:p>
          <a:p>
            <a:pPr marL="171450" indent="-171450">
              <a:buFont typeface="Arial" panose="020B0604020202020204" pitchFamily="34" charset="0"/>
              <a:buChar char="•"/>
            </a:pPr>
            <a:r>
              <a:rPr lang="nb-NO" sz="1000"/>
              <a:t>Bompengesøknad til Stortinget.</a:t>
            </a:r>
          </a:p>
          <a:p>
            <a:pPr marL="171450" indent="-171450">
              <a:buFont typeface="Arial" panose="020B0604020202020204" pitchFamily="34" charset="0"/>
              <a:buChar char="•"/>
            </a:pPr>
            <a:r>
              <a:rPr lang="nb-NO" sz="1000"/>
              <a:t>Kostbar prosess, dyrt å gjøre endringer, nødvendige avklaringer bør komme i forkant av denne prosessen.</a:t>
            </a:r>
          </a:p>
          <a:p>
            <a:pPr marL="171450" indent="-171450">
              <a:buFont typeface="Arial" panose="020B0604020202020204" pitchFamily="34" charset="0"/>
              <a:buChar char="•"/>
            </a:pPr>
            <a:r>
              <a:rPr lang="nb-NO" sz="1000"/>
              <a:t>Merk: Strekene marker arbeidsperiodene basert på  forventet tid det tar å utføre arbeidet. Dersom det skal gjøres mer arbeider, gås flere runder etc. vil videre arbeid skyves fremover i tid. Erfaringsbasert trenger man å påregne noe mer tid.</a:t>
            </a:r>
          </a:p>
          <a:p>
            <a:pPr marL="171450" indent="-171450">
              <a:buFont typeface="Arial" panose="020B0604020202020204" pitchFamily="34" charset="0"/>
              <a:buChar char="•"/>
            </a:pPr>
            <a:r>
              <a:rPr lang="nb-NO" sz="1000"/>
              <a:t>Dette er fremtiden for prosjektet, omfanget bestemmes av foregående prosess.</a:t>
            </a:r>
          </a:p>
        </p:txBody>
      </p:sp>
      <p:sp>
        <p:nvSpPr>
          <p:cNvPr id="26" name="Rektangel: avrundede hjørner 25">
            <a:extLst>
              <a:ext uri="{FF2B5EF4-FFF2-40B4-BE49-F238E27FC236}">
                <a16:creationId xmlns:a16="http://schemas.microsoft.com/office/drawing/2014/main" id="{7DC84FFC-BDE2-5725-0BEC-25D0097F8C37}"/>
              </a:ext>
            </a:extLst>
          </p:cNvPr>
          <p:cNvSpPr/>
          <p:nvPr/>
        </p:nvSpPr>
        <p:spPr>
          <a:xfrm>
            <a:off x="6998692" y="4757259"/>
            <a:ext cx="2043824" cy="1339233"/>
          </a:xfrm>
          <a:prstGeom prst="roundRect">
            <a:avLst/>
          </a:prstGeom>
          <a:solidFill>
            <a:schemeClr val="bg1">
              <a:alpha val="40000"/>
            </a:schemeClr>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8" name="Rett linje 27">
            <a:extLst>
              <a:ext uri="{FF2B5EF4-FFF2-40B4-BE49-F238E27FC236}">
                <a16:creationId xmlns:a16="http://schemas.microsoft.com/office/drawing/2014/main" id="{19C2C585-0E71-B02B-78B3-097AE560AEAC}"/>
              </a:ext>
            </a:extLst>
          </p:cNvPr>
          <p:cNvCxnSpPr>
            <a:cxnSpLocks/>
            <a:stCxn id="19" idx="2"/>
            <a:endCxn id="26" idx="3"/>
          </p:cNvCxnSpPr>
          <p:nvPr/>
        </p:nvCxnSpPr>
        <p:spPr>
          <a:xfrm flipH="1">
            <a:off x="9042516" y="4095815"/>
            <a:ext cx="1672070" cy="1331061"/>
          </a:xfrm>
          <a:prstGeom prst="line">
            <a:avLst/>
          </a:prstGeom>
          <a:ln w="19050">
            <a:solidFill>
              <a:srgbClr val="92D05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0247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Plassholder for innhold 56">
            <a:extLst>
              <a:ext uri="{FF2B5EF4-FFF2-40B4-BE49-F238E27FC236}">
                <a16:creationId xmlns:a16="http://schemas.microsoft.com/office/drawing/2014/main" id="{C8046858-6E69-DFF4-D723-4C5667BFFD89}"/>
              </a:ext>
            </a:extLst>
          </p:cNvPr>
          <p:cNvGraphicFramePr>
            <a:graphicFrameLocks noGrp="1"/>
          </p:cNvGraphicFramePr>
          <p:nvPr>
            <p:ph idx="1"/>
            <p:extLst>
              <p:ext uri="{D42A27DB-BD31-4B8C-83A1-F6EECF244321}">
                <p14:modId xmlns:p14="http://schemas.microsoft.com/office/powerpoint/2010/main" val="3207425958"/>
              </p:ext>
            </p:extLst>
          </p:nvPr>
        </p:nvGraphicFramePr>
        <p:xfrm>
          <a:off x="1291014" y="2214374"/>
          <a:ext cx="9427258" cy="3583102"/>
        </p:xfrm>
        <a:graphic>
          <a:graphicData uri="http://schemas.openxmlformats.org/drawingml/2006/table">
            <a:tbl>
              <a:tblPr/>
              <a:tblGrid>
                <a:gridCol w="4033313">
                  <a:extLst>
                    <a:ext uri="{9D8B030D-6E8A-4147-A177-3AD203B41FA5}">
                      <a16:colId xmlns:a16="http://schemas.microsoft.com/office/drawing/2014/main" val="1156214338"/>
                    </a:ext>
                  </a:extLst>
                </a:gridCol>
                <a:gridCol w="583129">
                  <a:extLst>
                    <a:ext uri="{9D8B030D-6E8A-4147-A177-3AD203B41FA5}">
                      <a16:colId xmlns:a16="http://schemas.microsoft.com/office/drawing/2014/main" val="4143530795"/>
                    </a:ext>
                  </a:extLst>
                </a:gridCol>
                <a:gridCol w="583129">
                  <a:extLst>
                    <a:ext uri="{9D8B030D-6E8A-4147-A177-3AD203B41FA5}">
                      <a16:colId xmlns:a16="http://schemas.microsoft.com/office/drawing/2014/main" val="272054278"/>
                    </a:ext>
                  </a:extLst>
                </a:gridCol>
                <a:gridCol w="583129">
                  <a:extLst>
                    <a:ext uri="{9D8B030D-6E8A-4147-A177-3AD203B41FA5}">
                      <a16:colId xmlns:a16="http://schemas.microsoft.com/office/drawing/2014/main" val="1594862532"/>
                    </a:ext>
                  </a:extLst>
                </a:gridCol>
                <a:gridCol w="583129">
                  <a:extLst>
                    <a:ext uri="{9D8B030D-6E8A-4147-A177-3AD203B41FA5}">
                      <a16:colId xmlns:a16="http://schemas.microsoft.com/office/drawing/2014/main" val="2503524328"/>
                    </a:ext>
                  </a:extLst>
                </a:gridCol>
                <a:gridCol w="583129">
                  <a:extLst>
                    <a:ext uri="{9D8B030D-6E8A-4147-A177-3AD203B41FA5}">
                      <a16:colId xmlns:a16="http://schemas.microsoft.com/office/drawing/2014/main" val="3334335677"/>
                    </a:ext>
                  </a:extLst>
                </a:gridCol>
                <a:gridCol w="583129">
                  <a:extLst>
                    <a:ext uri="{9D8B030D-6E8A-4147-A177-3AD203B41FA5}">
                      <a16:colId xmlns:a16="http://schemas.microsoft.com/office/drawing/2014/main" val="1353644437"/>
                    </a:ext>
                  </a:extLst>
                </a:gridCol>
                <a:gridCol w="583129">
                  <a:extLst>
                    <a:ext uri="{9D8B030D-6E8A-4147-A177-3AD203B41FA5}">
                      <a16:colId xmlns:a16="http://schemas.microsoft.com/office/drawing/2014/main" val="3439761755"/>
                    </a:ext>
                  </a:extLst>
                </a:gridCol>
                <a:gridCol w="534536">
                  <a:extLst>
                    <a:ext uri="{9D8B030D-6E8A-4147-A177-3AD203B41FA5}">
                      <a16:colId xmlns:a16="http://schemas.microsoft.com/office/drawing/2014/main" val="248905817"/>
                    </a:ext>
                  </a:extLst>
                </a:gridCol>
                <a:gridCol w="777506">
                  <a:extLst>
                    <a:ext uri="{9D8B030D-6E8A-4147-A177-3AD203B41FA5}">
                      <a16:colId xmlns:a16="http://schemas.microsoft.com/office/drawing/2014/main" val="175760146"/>
                    </a:ext>
                  </a:extLst>
                </a:gridCol>
              </a:tblGrid>
              <a:tr h="181061">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628338275"/>
                  </a:ext>
                </a:extLst>
              </a:tr>
              <a:tr h="181061">
                <a:tc>
                  <a:txBody>
                    <a:bodyPr/>
                    <a:lstStyle/>
                    <a:p>
                      <a:pPr algn="l" fontAlgn="b"/>
                      <a:endParaRPr lang="nb-NO" sz="1100" b="1"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34788056"/>
                  </a:ext>
                </a:extLst>
              </a:tr>
              <a:tr h="181061">
                <a:tc>
                  <a:txBody>
                    <a:bodyPr/>
                    <a:lstStyle/>
                    <a:p>
                      <a:pPr algn="l" fontAlgn="t"/>
                      <a:r>
                        <a:rPr lang="nb-NO" sz="1100" b="0" i="0" u="none" strike="noStrike">
                          <a:solidFill>
                            <a:srgbClr val="000000"/>
                          </a:solidFill>
                          <a:effectLst/>
                          <a:latin typeface="Verdana" panose="020B0604030504040204" pitchFamily="34" charset="0"/>
                        </a:rPr>
                        <a:t>Sist oppdatert april 2024.</a:t>
                      </a:r>
                    </a:p>
                  </a:txBody>
                  <a:tcPr marL="0" marR="0" marT="0" marB="0">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0979169"/>
                  </a:ext>
                </a:extLst>
              </a:tr>
              <a:tr h="181061">
                <a:tc>
                  <a:txBody>
                    <a:bodyPr/>
                    <a:lstStyle/>
                    <a:p>
                      <a:pPr algn="l" fontAlgn="b"/>
                      <a:r>
                        <a:rPr lang="nb-NO" sz="1100" b="1" i="0" u="none" strike="noStrike">
                          <a:solidFill>
                            <a:srgbClr val="000000"/>
                          </a:solidFill>
                          <a:effectLst/>
                          <a:latin typeface="Verdana" panose="020B0604030504040204" pitchFamily="34" charset="0"/>
                        </a:rPr>
                        <a:t>Aktivitet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nb-NO" sz="1100" b="1" i="0" u="none" strike="noStrike">
                          <a:solidFill>
                            <a:srgbClr val="000000"/>
                          </a:solidFill>
                          <a:effectLst/>
                          <a:latin typeface="Verdana" panose="020B0604030504040204" pitchFamily="34" charset="0"/>
                        </a:rPr>
                        <a:t>2029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nb-NO" sz="1100" b="1"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786842846"/>
                  </a:ext>
                </a:extLst>
              </a:tr>
              <a:tr h="181061">
                <a:tc>
                  <a:txBody>
                    <a:bodyPr/>
                    <a:lstStyle/>
                    <a:p>
                      <a:pPr algn="l" fontAlgn="b"/>
                      <a:r>
                        <a:rPr lang="nb-NO" sz="1100" b="0" i="0" u="none" strike="noStrike">
                          <a:solidFill>
                            <a:srgbClr val="000000"/>
                          </a:solidFill>
                          <a:effectLst/>
                          <a:latin typeface="Verdana" panose="020B0604030504040204" pitchFamily="34" charset="0"/>
                        </a:rPr>
                        <a:t>Forarbeider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676351960"/>
                  </a:ext>
                </a:extLst>
              </a:tr>
              <a:tr h="181061">
                <a:tc>
                  <a:txBody>
                    <a:bodyPr/>
                    <a:lstStyle/>
                    <a:p>
                      <a:pPr algn="l" fontAlgn="b"/>
                      <a:r>
                        <a:rPr lang="nb-NO" sz="1100" b="0" i="0" u="none" strike="noStrike">
                          <a:solidFill>
                            <a:srgbClr val="000000"/>
                          </a:solidFill>
                          <a:effectLst/>
                          <a:latin typeface="Verdana" panose="020B0604030504040204" pitchFamily="34" charset="0"/>
                        </a:rPr>
                        <a:t>Forprosjekt og innledende bompengeber.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683002052"/>
                  </a:ext>
                </a:extLst>
              </a:tr>
              <a:tr h="181061">
                <a:tc>
                  <a:txBody>
                    <a:bodyPr/>
                    <a:lstStyle/>
                    <a:p>
                      <a:pPr algn="l" fontAlgn="b"/>
                      <a:r>
                        <a:rPr lang="nb-NO" sz="1100" b="0" i="0" u="none" strike="noStrike">
                          <a:solidFill>
                            <a:srgbClr val="000000"/>
                          </a:solidFill>
                          <a:effectLst/>
                          <a:latin typeface="Verdana" panose="020B0604030504040204" pitchFamily="34" charset="0"/>
                        </a:rPr>
                        <a:t>Politisk beslutning av videre prosjekt.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07956534"/>
                  </a:ext>
                </a:extLst>
              </a:tr>
              <a:tr h="181061">
                <a:tc>
                  <a:txBody>
                    <a:bodyPr/>
                    <a:lstStyle/>
                    <a:p>
                      <a:pPr algn="l" fontAlgn="b"/>
                      <a:r>
                        <a:rPr lang="nb-NO" sz="1100" b="0" i="0" u="none" strike="noStrike">
                          <a:solidFill>
                            <a:srgbClr val="000000"/>
                          </a:solidFill>
                          <a:effectLst/>
                          <a:latin typeface="Verdana" panose="020B0604030504040204" pitchFamily="34" charset="0"/>
                        </a:rPr>
                        <a:t>Reguleringsplanlegging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837199917"/>
                  </a:ext>
                </a:extLst>
              </a:tr>
              <a:tr h="181061">
                <a:tc>
                  <a:txBody>
                    <a:bodyPr/>
                    <a:lstStyle/>
                    <a:p>
                      <a:pPr algn="l" fontAlgn="b"/>
                      <a:r>
                        <a:rPr lang="nb-NO" sz="1100" b="0" i="0" u="none" strike="noStrike">
                          <a:solidFill>
                            <a:srgbClr val="000000"/>
                          </a:solidFill>
                          <a:effectLst/>
                          <a:latin typeface="Verdana" panose="020B0604030504040204" pitchFamily="34" charset="0"/>
                        </a:rPr>
                        <a:t>Vedtak Reguleringsplaner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588198201"/>
                  </a:ext>
                </a:extLst>
              </a:tr>
              <a:tr h="181061">
                <a:tc>
                  <a:txBody>
                    <a:bodyPr/>
                    <a:lstStyle/>
                    <a:p>
                      <a:pPr algn="l" fontAlgn="b"/>
                      <a:r>
                        <a:rPr lang="nb-NO" sz="1100" b="0" i="0" u="none" strike="noStrike">
                          <a:solidFill>
                            <a:srgbClr val="000000"/>
                          </a:solidFill>
                          <a:effectLst/>
                          <a:latin typeface="Verdana" panose="020B0604030504040204" pitchFamily="34" charset="0"/>
                        </a:rPr>
                        <a:t>Detaljerte forprosjekt tiltak/mellomstr.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20015366"/>
                  </a:ext>
                </a:extLst>
              </a:tr>
              <a:tr h="181061">
                <a:tc>
                  <a:txBody>
                    <a:bodyPr/>
                    <a:lstStyle/>
                    <a:p>
                      <a:pPr algn="l" fontAlgn="b"/>
                      <a:r>
                        <a:rPr lang="nb-NO" sz="1100" b="0" i="0" u="none" strike="noStrike">
                          <a:solidFill>
                            <a:srgbClr val="000000"/>
                          </a:solidFill>
                          <a:effectLst/>
                          <a:latin typeface="Verdana" panose="020B0604030504040204" pitchFamily="34" charset="0"/>
                        </a:rPr>
                        <a:t>Utarbeide bompengesøknad/kvalitetssikring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117998134"/>
                  </a:ext>
                </a:extLst>
              </a:tr>
              <a:tr h="181061">
                <a:tc>
                  <a:txBody>
                    <a:bodyPr/>
                    <a:lstStyle/>
                    <a:p>
                      <a:pPr algn="l" fontAlgn="b"/>
                      <a:r>
                        <a:rPr lang="nb-NO" sz="1100" b="0" i="0" u="none" strike="noStrike">
                          <a:solidFill>
                            <a:srgbClr val="000000"/>
                          </a:solidFill>
                          <a:effectLst/>
                          <a:latin typeface="Verdana" panose="020B0604030504040204" pitchFamily="34" charset="0"/>
                        </a:rPr>
                        <a:t>Behandling i kommuner og fylkesting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193592294"/>
                  </a:ext>
                </a:extLst>
              </a:tr>
              <a:tr h="181061">
                <a:tc>
                  <a:txBody>
                    <a:bodyPr/>
                    <a:lstStyle/>
                    <a:p>
                      <a:pPr algn="l" fontAlgn="b"/>
                      <a:r>
                        <a:rPr lang="nb-NO" sz="1100" b="0" i="0" u="none" strike="noStrike">
                          <a:solidFill>
                            <a:srgbClr val="000000"/>
                          </a:solidFill>
                          <a:effectLst/>
                          <a:latin typeface="Verdana" panose="020B0604030504040204" pitchFamily="34" charset="0"/>
                        </a:rPr>
                        <a:t>Justering/</a:t>
                      </a:r>
                      <a:r>
                        <a:rPr lang="nb-NO" sz="1100" b="0" i="0" u="none" strike="noStrike" err="1">
                          <a:solidFill>
                            <a:srgbClr val="000000"/>
                          </a:solidFill>
                          <a:effectLst/>
                          <a:latin typeface="Verdana" panose="020B0604030504040204" pitchFamily="34" charset="0"/>
                        </a:rPr>
                        <a:t>kvalitetsikring</a:t>
                      </a:r>
                      <a:r>
                        <a:rPr lang="nb-NO" sz="1100" b="0" i="0" u="none" strike="noStrike">
                          <a:solidFill>
                            <a:srgbClr val="000000"/>
                          </a:solidFill>
                          <a:effectLst/>
                          <a:latin typeface="Verdana" panose="020B0604030504040204" pitchFamily="34" charset="0"/>
                        </a:rPr>
                        <a:t> - utkast til </a:t>
                      </a:r>
                      <a:r>
                        <a:rPr lang="nb-NO" sz="1100" b="0" i="0" u="none" strike="noStrike" err="1">
                          <a:solidFill>
                            <a:srgbClr val="000000"/>
                          </a:solidFill>
                          <a:effectLst/>
                          <a:latin typeface="Verdana" panose="020B0604030504040204" pitchFamily="34" charset="0"/>
                        </a:rPr>
                        <a:t>stortingsprop</a:t>
                      </a:r>
                      <a:r>
                        <a:rPr lang="nb-NO" sz="1100" b="0" i="0" u="none" strike="noStrike">
                          <a:solidFill>
                            <a:srgbClr val="000000"/>
                          </a:solidFill>
                          <a:effectLst/>
                          <a:latin typeface="Verdana" panose="020B060403050404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525705383"/>
                  </a:ext>
                </a:extLst>
              </a:tr>
              <a:tr h="181061">
                <a:tc>
                  <a:txBody>
                    <a:bodyPr/>
                    <a:lstStyle/>
                    <a:p>
                      <a:pPr algn="l" fontAlgn="b"/>
                      <a:r>
                        <a:rPr lang="nb-NO" sz="1100" b="0" i="0" u="none" strike="noStrike">
                          <a:solidFill>
                            <a:srgbClr val="000000"/>
                          </a:solidFill>
                          <a:effectLst/>
                          <a:latin typeface="Verdana" panose="020B0604030504040204" pitchFamily="34" charset="0"/>
                        </a:rPr>
                        <a:t>Behandling i Stortinget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nb-NO"/>
                    </a:p>
                  </a:txBody>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506118991"/>
                  </a:ext>
                </a:extLst>
              </a:tr>
              <a:tr h="181061">
                <a:tc>
                  <a:txBody>
                    <a:bodyPr/>
                    <a:lstStyle/>
                    <a:p>
                      <a:pPr algn="l" fontAlgn="b"/>
                      <a:r>
                        <a:rPr lang="nb-NO" sz="1100" b="0" i="0" u="none" strike="noStrike">
                          <a:solidFill>
                            <a:srgbClr val="000000"/>
                          </a:solidFill>
                          <a:effectLst/>
                          <a:latin typeface="Verdana" panose="020B0604030504040204" pitchFamily="34" charset="0"/>
                        </a:rPr>
                        <a:t>Byggeplanlegging - grunnerverv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endParaRPr lang="nb-NO" sz="1100" b="0" i="0" u="none" strike="noStrike">
                        <a:solidFill>
                          <a:srgbClr val="000000"/>
                        </a:solidFill>
                        <a:effectLst/>
                        <a:latin typeface="Calibri" panose="020F050202020403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62087723"/>
                  </a:ext>
                </a:extLst>
              </a:tr>
              <a:tr h="181061">
                <a:tc>
                  <a:txBody>
                    <a:bodyPr/>
                    <a:lstStyle/>
                    <a:p>
                      <a:pPr algn="l" fontAlgn="b"/>
                      <a:r>
                        <a:rPr lang="nb-NO" sz="1100" b="0" i="0" u="none" strike="noStrike">
                          <a:solidFill>
                            <a:srgbClr val="000000"/>
                          </a:solidFill>
                          <a:effectLst/>
                          <a:latin typeface="Verdana" panose="020B0604030504040204" pitchFamily="34" charset="0"/>
                        </a:rPr>
                        <a:t>Bygging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b-NO" sz="1100" b="0" i="0" u="none" strike="noStrike">
                          <a:solidFill>
                            <a:srgbClr val="000000"/>
                          </a:solidFill>
                          <a:effectLst/>
                          <a:latin typeface="Verdana" panose="020B060403050404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73313907"/>
                  </a:ext>
                </a:extLst>
              </a:tr>
              <a:tr h="142943">
                <a:tc>
                  <a:txBody>
                    <a:bodyPr/>
                    <a:lstStyle/>
                    <a:p>
                      <a:pPr algn="l" fontAlgn="b"/>
                      <a:r>
                        <a:rPr lang="nb-NO" sz="900" b="0" i="0" u="none" strike="noStrike">
                          <a:solidFill>
                            <a:srgbClr val="000000"/>
                          </a:solidFill>
                          <a:effectLst/>
                          <a:latin typeface="Verdana" panose="020B0604030504040204" pitchFamily="34" charset="0"/>
                        </a:rPr>
                        <a:t>        Politisk behandling</a:t>
                      </a:r>
                      <a:endParaRPr lang="nb-NO" sz="11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b-NO" sz="9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146078444"/>
                  </a:ext>
                </a:extLst>
              </a:tr>
              <a:tr h="181061">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385607831"/>
                  </a:ext>
                </a:extLst>
              </a:tr>
              <a:tr h="181061">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888959944"/>
                  </a:ext>
                </a:extLst>
              </a:tr>
              <a:tr h="181061">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nb-NO" sz="11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127448445"/>
                  </a:ext>
                </a:extLst>
              </a:tr>
            </a:tbl>
          </a:graphicData>
        </a:graphic>
      </p:graphicFrame>
      <p:sp>
        <p:nvSpPr>
          <p:cNvPr id="3" name="Tittel 2">
            <a:extLst>
              <a:ext uri="{FF2B5EF4-FFF2-40B4-BE49-F238E27FC236}">
                <a16:creationId xmlns:a16="http://schemas.microsoft.com/office/drawing/2014/main" id="{DB01127D-A32E-6B88-4FA3-4D3ED26535D0}"/>
              </a:ext>
            </a:extLst>
          </p:cNvPr>
          <p:cNvSpPr>
            <a:spLocks noGrp="1"/>
          </p:cNvSpPr>
          <p:nvPr>
            <p:ph type="title"/>
          </p:nvPr>
        </p:nvSpPr>
        <p:spPr>
          <a:xfrm>
            <a:off x="375827" y="218003"/>
            <a:ext cx="9601200" cy="1107996"/>
          </a:xfrm>
        </p:spPr>
        <p:txBody>
          <a:bodyPr/>
          <a:lstStyle/>
          <a:p>
            <a:r>
              <a:rPr lang="nb-NO"/>
              <a:t>Framdriftsplan og videre prosess</a:t>
            </a:r>
          </a:p>
        </p:txBody>
      </p:sp>
      <p:cxnSp>
        <p:nvCxnSpPr>
          <p:cNvPr id="58" name="Rett linje 57">
            <a:extLst>
              <a:ext uri="{FF2B5EF4-FFF2-40B4-BE49-F238E27FC236}">
                <a16:creationId xmlns:a16="http://schemas.microsoft.com/office/drawing/2014/main" id="{7F0FCBA9-8DB5-4017-8B46-8CC22B12604F}"/>
              </a:ext>
            </a:extLst>
          </p:cNvPr>
          <p:cNvCxnSpPr>
            <a:cxnSpLocks/>
          </p:cNvCxnSpPr>
          <p:nvPr/>
        </p:nvCxnSpPr>
        <p:spPr>
          <a:xfrm>
            <a:off x="7938867" y="4312632"/>
            <a:ext cx="274638" cy="1588"/>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59" name="Rett linje 58">
            <a:extLst>
              <a:ext uri="{FF2B5EF4-FFF2-40B4-BE49-F238E27FC236}">
                <a16:creationId xmlns:a16="http://schemas.microsoft.com/office/drawing/2014/main" id="{1D673F84-806D-4AD1-BB29-18D506189754}"/>
              </a:ext>
            </a:extLst>
          </p:cNvPr>
          <p:cNvCxnSpPr>
            <a:cxnSpLocks/>
          </p:cNvCxnSpPr>
          <p:nvPr/>
        </p:nvCxnSpPr>
        <p:spPr>
          <a:xfrm flipV="1">
            <a:off x="7529292" y="4120545"/>
            <a:ext cx="415925" cy="3175"/>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cxnSp>
        <p:nvCxnSpPr>
          <p:cNvPr id="60" name="Rett linje 59">
            <a:extLst>
              <a:ext uri="{FF2B5EF4-FFF2-40B4-BE49-F238E27FC236}">
                <a16:creationId xmlns:a16="http://schemas.microsoft.com/office/drawing/2014/main" id="{1BB65ED2-9E2A-498E-99B3-E462C98B04C5}"/>
              </a:ext>
            </a:extLst>
          </p:cNvPr>
          <p:cNvCxnSpPr>
            <a:cxnSpLocks/>
          </p:cNvCxnSpPr>
          <p:nvPr/>
        </p:nvCxnSpPr>
        <p:spPr>
          <a:xfrm>
            <a:off x="8259542" y="4501545"/>
            <a:ext cx="241300" cy="1587"/>
          </a:xfrm>
          <a:prstGeom prst="line">
            <a:avLst/>
          </a:prstGeom>
          <a:ln w="38100">
            <a:solidFill>
              <a:srgbClr val="00B0F0"/>
            </a:solidFill>
          </a:ln>
        </p:spPr>
        <p:style>
          <a:lnRef idx="1">
            <a:schemeClr val="dk1"/>
          </a:lnRef>
          <a:fillRef idx="0">
            <a:schemeClr val="dk1"/>
          </a:fillRef>
          <a:effectRef idx="0">
            <a:schemeClr val="dk1"/>
          </a:effectRef>
          <a:fontRef idx="minor">
            <a:schemeClr val="tx1"/>
          </a:fontRef>
        </p:style>
      </p:cxnSp>
      <p:cxnSp>
        <p:nvCxnSpPr>
          <p:cNvPr id="61" name="Rett linje 60">
            <a:extLst>
              <a:ext uri="{FF2B5EF4-FFF2-40B4-BE49-F238E27FC236}">
                <a16:creationId xmlns:a16="http://schemas.microsoft.com/office/drawing/2014/main" id="{A7DC7D20-8649-4813-81F2-BF740F0C2D63}"/>
              </a:ext>
            </a:extLst>
          </p:cNvPr>
          <p:cNvCxnSpPr>
            <a:cxnSpLocks/>
          </p:cNvCxnSpPr>
          <p:nvPr/>
        </p:nvCxnSpPr>
        <p:spPr>
          <a:xfrm flipV="1">
            <a:off x="8504017" y="4676170"/>
            <a:ext cx="311150" cy="3175"/>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62" name="Rett pilkobling 61">
            <a:extLst>
              <a:ext uri="{FF2B5EF4-FFF2-40B4-BE49-F238E27FC236}">
                <a16:creationId xmlns:a16="http://schemas.microsoft.com/office/drawing/2014/main" id="{0670E984-7853-4BBE-89F8-709B3720B884}"/>
              </a:ext>
            </a:extLst>
          </p:cNvPr>
          <p:cNvCxnSpPr>
            <a:cxnSpLocks/>
          </p:cNvCxnSpPr>
          <p:nvPr/>
        </p:nvCxnSpPr>
        <p:spPr>
          <a:xfrm flipV="1">
            <a:off x="8824692" y="5020657"/>
            <a:ext cx="1047750" cy="3175"/>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69898D02-5136-4B79-80BE-CABE1FB4CB32}"/>
              </a:ext>
            </a:extLst>
          </p:cNvPr>
          <p:cNvCxnSpPr>
            <a:cxnSpLocks/>
          </p:cNvCxnSpPr>
          <p:nvPr/>
        </p:nvCxnSpPr>
        <p:spPr>
          <a:xfrm flipV="1">
            <a:off x="5493086" y="3021994"/>
            <a:ext cx="238125" cy="1588"/>
          </a:xfrm>
          <a:prstGeom prst="line">
            <a:avLst/>
          </a:prstGeom>
          <a:ln w="38100">
            <a:solidFill>
              <a:schemeClr val="accent4">
                <a:lumMod val="50000"/>
              </a:schemeClr>
            </a:solidFill>
          </a:ln>
        </p:spPr>
        <p:style>
          <a:lnRef idx="1">
            <a:schemeClr val="dk1"/>
          </a:lnRef>
          <a:fillRef idx="0">
            <a:schemeClr val="dk1"/>
          </a:fillRef>
          <a:effectRef idx="0">
            <a:schemeClr val="dk1"/>
          </a:effectRef>
          <a:fontRef idx="minor">
            <a:schemeClr val="tx1"/>
          </a:fontRef>
        </p:style>
      </p:cxnSp>
      <p:cxnSp>
        <p:nvCxnSpPr>
          <p:cNvPr id="64" name="Rett linje 63">
            <a:extLst>
              <a:ext uri="{FF2B5EF4-FFF2-40B4-BE49-F238E27FC236}">
                <a16:creationId xmlns:a16="http://schemas.microsoft.com/office/drawing/2014/main" id="{834A0B79-F70F-4821-81AE-3C4B100380C1}"/>
              </a:ext>
            </a:extLst>
          </p:cNvPr>
          <p:cNvCxnSpPr>
            <a:cxnSpLocks/>
          </p:cNvCxnSpPr>
          <p:nvPr/>
        </p:nvCxnSpPr>
        <p:spPr>
          <a:xfrm>
            <a:off x="5749705" y="3023582"/>
            <a:ext cx="82550" cy="3175"/>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65" name="Rett linje 64">
            <a:extLst>
              <a:ext uri="{FF2B5EF4-FFF2-40B4-BE49-F238E27FC236}">
                <a16:creationId xmlns:a16="http://schemas.microsoft.com/office/drawing/2014/main" id="{F3705C30-D52C-4725-ACE4-B2251070B973}"/>
              </a:ext>
            </a:extLst>
          </p:cNvPr>
          <p:cNvCxnSpPr>
            <a:cxnSpLocks/>
          </p:cNvCxnSpPr>
          <p:nvPr/>
        </p:nvCxnSpPr>
        <p:spPr>
          <a:xfrm flipV="1">
            <a:off x="5832255" y="3245831"/>
            <a:ext cx="931862" cy="4763"/>
          </a:xfrm>
          <a:prstGeom prst="line">
            <a:avLst/>
          </a:prstGeom>
          <a:ln w="3810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66" name="Rett pilkobling 65">
            <a:extLst>
              <a:ext uri="{FF2B5EF4-FFF2-40B4-BE49-F238E27FC236}">
                <a16:creationId xmlns:a16="http://schemas.microsoft.com/office/drawing/2014/main" id="{B8B404F0-2A78-4D4B-A9E3-060742F41FBF}"/>
              </a:ext>
            </a:extLst>
          </p:cNvPr>
          <p:cNvCxnSpPr>
            <a:cxnSpLocks/>
          </p:cNvCxnSpPr>
          <p:nvPr/>
        </p:nvCxnSpPr>
        <p:spPr>
          <a:xfrm flipV="1">
            <a:off x="8361142" y="4863495"/>
            <a:ext cx="85725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Rett linje 66">
            <a:extLst>
              <a:ext uri="{FF2B5EF4-FFF2-40B4-BE49-F238E27FC236}">
                <a16:creationId xmlns:a16="http://schemas.microsoft.com/office/drawing/2014/main" id="{BC0C6B01-C831-48D6-8602-989E517A0732}"/>
              </a:ext>
            </a:extLst>
          </p:cNvPr>
          <p:cNvCxnSpPr>
            <a:cxnSpLocks/>
          </p:cNvCxnSpPr>
          <p:nvPr/>
        </p:nvCxnSpPr>
        <p:spPr>
          <a:xfrm flipV="1">
            <a:off x="6814917" y="3558570"/>
            <a:ext cx="820738" cy="3175"/>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68" name="Rett linje 67">
            <a:extLst>
              <a:ext uri="{FF2B5EF4-FFF2-40B4-BE49-F238E27FC236}">
                <a16:creationId xmlns:a16="http://schemas.microsoft.com/office/drawing/2014/main" id="{C9598D04-151D-45F7-A839-5883206D8D21}"/>
              </a:ext>
            </a:extLst>
          </p:cNvPr>
          <p:cNvCxnSpPr>
            <a:cxnSpLocks/>
          </p:cNvCxnSpPr>
          <p:nvPr/>
        </p:nvCxnSpPr>
        <p:spPr>
          <a:xfrm flipV="1">
            <a:off x="6695855" y="3401407"/>
            <a:ext cx="114300" cy="635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69" name="Rett linje 68">
            <a:extLst>
              <a:ext uri="{FF2B5EF4-FFF2-40B4-BE49-F238E27FC236}">
                <a16:creationId xmlns:a16="http://schemas.microsoft.com/office/drawing/2014/main" id="{0CB1D2E3-96EB-4A85-99F7-FEDC21165242}"/>
              </a:ext>
            </a:extLst>
          </p:cNvPr>
          <p:cNvCxnSpPr>
            <a:cxnSpLocks/>
          </p:cNvCxnSpPr>
          <p:nvPr/>
        </p:nvCxnSpPr>
        <p:spPr>
          <a:xfrm flipV="1">
            <a:off x="7280055" y="3937982"/>
            <a:ext cx="354012" cy="0"/>
          </a:xfrm>
          <a:prstGeom prst="line">
            <a:avLst/>
          </a:prstGeom>
          <a:ln w="38100">
            <a:solidFill>
              <a:schemeClr val="accent4">
                <a:lumMod val="75000"/>
              </a:schemeClr>
            </a:solidFill>
          </a:ln>
        </p:spPr>
        <p:style>
          <a:lnRef idx="1">
            <a:schemeClr val="dk1"/>
          </a:lnRef>
          <a:fillRef idx="0">
            <a:schemeClr val="dk1"/>
          </a:fillRef>
          <a:effectRef idx="0">
            <a:schemeClr val="dk1"/>
          </a:effectRef>
          <a:fontRef idx="minor">
            <a:schemeClr val="tx1"/>
          </a:fontRef>
        </p:style>
      </p:cxnSp>
      <p:cxnSp>
        <p:nvCxnSpPr>
          <p:cNvPr id="70" name="Rett linje 69">
            <a:extLst>
              <a:ext uri="{FF2B5EF4-FFF2-40B4-BE49-F238E27FC236}">
                <a16:creationId xmlns:a16="http://schemas.microsoft.com/office/drawing/2014/main" id="{B3C86F0F-C2D1-45C4-92C2-4CA3C0ED98D2}"/>
              </a:ext>
            </a:extLst>
          </p:cNvPr>
          <p:cNvCxnSpPr>
            <a:cxnSpLocks/>
          </p:cNvCxnSpPr>
          <p:nvPr/>
        </p:nvCxnSpPr>
        <p:spPr>
          <a:xfrm flipV="1">
            <a:off x="7667405" y="3766532"/>
            <a:ext cx="250825" cy="1588"/>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8A454E8F-2BD4-4591-99D2-816F79706249}"/>
              </a:ext>
            </a:extLst>
          </p:cNvPr>
          <p:cNvCxnSpPr>
            <a:cxnSpLocks/>
          </p:cNvCxnSpPr>
          <p:nvPr/>
        </p:nvCxnSpPr>
        <p:spPr>
          <a:xfrm>
            <a:off x="7713442" y="4307870"/>
            <a:ext cx="133350" cy="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72" name="Rett linje 71">
            <a:extLst>
              <a:ext uri="{FF2B5EF4-FFF2-40B4-BE49-F238E27FC236}">
                <a16:creationId xmlns:a16="http://schemas.microsoft.com/office/drawing/2014/main" id="{B5CE2EEE-C1D0-4BB5-B0F0-87E9FE87D440}"/>
              </a:ext>
            </a:extLst>
          </p:cNvPr>
          <p:cNvCxnSpPr>
            <a:cxnSpLocks/>
          </p:cNvCxnSpPr>
          <p:nvPr/>
        </p:nvCxnSpPr>
        <p:spPr>
          <a:xfrm flipV="1">
            <a:off x="1328722" y="5171486"/>
            <a:ext cx="244475" cy="0"/>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0092009"/>
      </p:ext>
    </p:extLst>
  </p:cSld>
  <p:clrMapOvr>
    <a:masterClrMapping/>
  </p:clrMapOvr>
</p:sld>
</file>

<file path=ppt/theme/theme1.xml><?xml version="1.0" encoding="utf-8"?>
<a:theme xmlns:a="http://schemas.openxmlformats.org/drawingml/2006/main" name="TRFK">
  <a:themeElements>
    <a:clrScheme name="TFK">
      <a:dk1>
        <a:sysClr val="windowText" lastClr="000000"/>
      </a:dk1>
      <a:lt1>
        <a:sysClr val="window" lastClr="FFFFFF"/>
      </a:lt1>
      <a:dk2>
        <a:srgbClr val="FFDD00"/>
      </a:dk2>
      <a:lt2>
        <a:srgbClr val="E7E6E6"/>
      </a:lt2>
      <a:accent1>
        <a:srgbClr val="FFDD00"/>
      </a:accent1>
      <a:accent2>
        <a:srgbClr val="018A92"/>
      </a:accent2>
      <a:accent3>
        <a:srgbClr val="CDC9AF"/>
      </a:accent3>
      <a:accent4>
        <a:srgbClr val="E35205"/>
      </a:accent4>
      <a:accent5>
        <a:srgbClr val="004052"/>
      </a:accent5>
      <a:accent6>
        <a:srgbClr val="000000"/>
      </a:accent6>
      <a:hlink>
        <a:srgbClr val="0563C1"/>
      </a:hlink>
      <a:folHlink>
        <a:srgbClr val="954F72"/>
      </a:folHlink>
    </a:clrScheme>
    <a:fontScheme name="Egendefinert 13">
      <a:majorFont>
        <a:latin typeface="Verdana"/>
        <a:ea typeface=""/>
        <a:cs typeface=""/>
      </a:majorFont>
      <a:minorFont>
        <a:latin typeface="Verdana"/>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FK_ppt_norsk_logo" id="{BA1F1125-86A3-4059-A7F1-7E76CE576184}" vid="{3636A7F6-C131-4496-B866-29485714D88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8B3B3D30763484C953EBD56E9B3578F" ma:contentTypeVersion="19" ma:contentTypeDescription="Opprett et nytt dokument." ma:contentTypeScope="" ma:versionID="f7e5d371dfcce3c2fc9ac2b621cf5029">
  <xsd:schema xmlns:xsd="http://www.w3.org/2001/XMLSchema" xmlns:xs="http://www.w3.org/2001/XMLSchema" xmlns:p="http://schemas.microsoft.com/office/2006/metadata/properties" xmlns:ns1="http://schemas.microsoft.com/sharepoint/v3" xmlns:ns2="df09d167-c437-481c-95c6-2d3c4d49202c" xmlns:ns3="6b2d4b63-92fe-462b-9ad5-dd9c9ba95ff4" xmlns:ns4="4c1e125b-b772-4d2d-8af8-eec310c9bc7c" targetNamespace="http://schemas.microsoft.com/office/2006/metadata/properties" ma:root="true" ma:fieldsID="2d4d95fdf43ef0e8ad5ef3ef428cde3f" ns1:_="" ns2:_="" ns3:_="" ns4:_="">
    <xsd:import namespace="http://schemas.microsoft.com/sharepoint/v3"/>
    <xsd:import namespace="df09d167-c437-481c-95c6-2d3c4d49202c"/>
    <xsd:import namespace="6b2d4b63-92fe-462b-9ad5-dd9c9ba95ff4"/>
    <xsd:import namespace="4c1e125b-b772-4d2d-8af8-eec310c9bc7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9"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f09d167-c437-481c-95c6-2d3c4d4920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17f1e631-7134-4ce3-8a3d-482fd88a4c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2d4b63-92fe-462b-9ad5-dd9c9ba95ff4"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1e125b-b772-4d2d-8af8-eec310c9bc7c"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f9b3e18-7217-4737-8d49-a29eac1a1cd8}" ma:internalName="TaxCatchAll" ma:showField="CatchAllData" ma:web="6b2d4b63-92fe-462b-9ad5-dd9c9ba95f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1e125b-b772-4d2d-8af8-eec310c9bc7c" xsi:nil="true"/>
    <PublishingExpirationDate xmlns="http://schemas.microsoft.com/sharepoint/v3" xsi:nil="true"/>
    <PublishingStartDate xmlns="http://schemas.microsoft.com/sharepoint/v3" xsi:nil="true"/>
    <lcf76f155ced4ddcb4097134ff3c332f xmlns="df09d167-c437-481c-95c6-2d3c4d4920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934559D-5B30-4841-A7C9-4582F4B009C7}">
  <ds:schemaRefs>
    <ds:schemaRef ds:uri="4c1e125b-b772-4d2d-8af8-eec310c9bc7c"/>
    <ds:schemaRef ds:uri="6b2d4b63-92fe-462b-9ad5-dd9c9ba95ff4"/>
    <ds:schemaRef ds:uri="df09d167-c437-481c-95c6-2d3c4d4920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BC7584-D817-46D5-B068-67601FBF0F7B}">
  <ds:schemaRefs>
    <ds:schemaRef ds:uri="http://schemas.microsoft.com/sharepoint/v3/contenttype/forms"/>
  </ds:schemaRefs>
</ds:datastoreItem>
</file>

<file path=customXml/itemProps3.xml><?xml version="1.0" encoding="utf-8"?>
<ds:datastoreItem xmlns:ds="http://schemas.openxmlformats.org/officeDocument/2006/customXml" ds:itemID="{C2C9D944-D22C-4C52-8007-60E83FCDF383}">
  <ds:schemaRefs>
    <ds:schemaRef ds:uri="4c1e125b-b772-4d2d-8af8-eec310c9bc7c"/>
    <ds:schemaRef ds:uri="http://schemas.microsoft.com/office/infopath/2007/PartnerControls"/>
    <ds:schemaRef ds:uri="http://purl.org/dc/elements/1.1/"/>
    <ds:schemaRef ds:uri="http://schemas.microsoft.com/office/2006/metadata/properties"/>
    <ds:schemaRef ds:uri="df09d167-c437-481c-95c6-2d3c4d49202c"/>
    <ds:schemaRef ds:uri="http://schemas.microsoft.com/sharepoint/v3"/>
    <ds:schemaRef ds:uri="http://purl.org/dc/terms/"/>
    <ds:schemaRef ds:uri="http://schemas.openxmlformats.org/package/2006/metadata/core-properties"/>
    <ds:schemaRef ds:uri="http://schemas.microsoft.com/office/2006/documentManagement/types"/>
    <ds:schemaRef ds:uri="6b2d4b63-92fe-462b-9ad5-dd9c9ba95ff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TRFK_ppt_norsk_logo</Template>
  <TotalTime>3190</TotalTime>
  <Words>3712</Words>
  <Application>Microsoft Office PowerPoint</Application>
  <PresentationFormat>Widescreen</PresentationFormat>
  <Paragraphs>795</Paragraphs>
  <Slides>42</Slides>
  <Notes>42</Notes>
  <HiddenSlides>4</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42</vt:i4>
      </vt:variant>
    </vt:vector>
  </HeadingPairs>
  <TitlesOfParts>
    <vt:vector size="49" baseType="lpstr">
      <vt:lpstr>Arial</vt:lpstr>
      <vt:lpstr>Calibri</vt:lpstr>
      <vt:lpstr>Symbol</vt:lpstr>
      <vt:lpstr>Times New Roman</vt:lpstr>
      <vt:lpstr>Verdana</vt:lpstr>
      <vt:lpstr>Wingdings</vt:lpstr>
      <vt:lpstr>TRFK</vt:lpstr>
      <vt:lpstr>Orkdalspakken</vt:lpstr>
      <vt:lpstr>Agenda</vt:lpstr>
      <vt:lpstr>PowerPoint-presentasjon</vt:lpstr>
      <vt:lpstr>Historikk for  Orkdalspakken</vt:lpstr>
      <vt:lpstr>Tidslinje</vt:lpstr>
      <vt:lpstr>Tidslinje</vt:lpstr>
      <vt:lpstr>Orkdalspakken </vt:lpstr>
      <vt:lpstr>Fremdriftsplan og videre prosess</vt:lpstr>
      <vt:lpstr>Framdriftsplan og videre prosess</vt:lpstr>
      <vt:lpstr>Bompengeprosessen framover for det som blir hovedprosjektet.</vt:lpstr>
      <vt:lpstr>Bompengeprosessen framover</vt:lpstr>
      <vt:lpstr>Orkdalspakken </vt:lpstr>
      <vt:lpstr>Oversikt utvalgte strekninger</vt:lpstr>
      <vt:lpstr>Bakgrunn for  forprosjektrapport</vt:lpstr>
      <vt:lpstr>Plassering av bompunkter + takster</vt:lpstr>
      <vt:lpstr>Strekning 2: Fv. 65 Storås - Skei</vt:lpstr>
      <vt:lpstr>Storås - Storåsbakken</vt:lpstr>
      <vt:lpstr>Holtbrua</vt:lpstr>
      <vt:lpstr>Røv</vt:lpstr>
      <vt:lpstr>Røv vurdert tatt ut i denne omgang</vt:lpstr>
      <vt:lpstr>Storås – Skei </vt:lpstr>
      <vt:lpstr>Strekning 1: Fv. 65 Orkanger - Storås</vt:lpstr>
      <vt:lpstr>Forve bru</vt:lpstr>
      <vt:lpstr>Hallguttusvingen</vt:lpstr>
      <vt:lpstr>By</vt:lpstr>
      <vt:lpstr>Moasvingen</vt:lpstr>
      <vt:lpstr> Orkanger (Fannrem) - Storås</vt:lpstr>
      <vt:lpstr>Strekning 3: Fv. 701/700 Storås - Berkåk</vt:lpstr>
      <vt:lpstr>Meldal</vt:lpstr>
      <vt:lpstr>Å sentrum</vt:lpstr>
      <vt:lpstr>Grana bru</vt:lpstr>
      <vt:lpstr>Merk bru</vt:lpstr>
      <vt:lpstr>Stamnan</vt:lpstr>
      <vt:lpstr>Storås - Berkåk</vt:lpstr>
      <vt:lpstr>Strekning 4: Gjølme - Valset</vt:lpstr>
      <vt:lpstr>Ingdalen </vt:lpstr>
      <vt:lpstr>Fv.710 Gjølme - Ingdal</vt:lpstr>
      <vt:lpstr>Fv.710 Ingdal - Valset</vt:lpstr>
      <vt:lpstr>Gjølme - Valset</vt:lpstr>
      <vt:lpstr>Lokal påvirkning i prosessen:</vt:lpstr>
      <vt:lpstr>Veien videre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Klimagassregnskap 2022</dc:title>
  <dc:creator>Marius Skåland Thorvaldsen</dc:creator>
  <cp:lastModifiedBy>Andreas Øyehaug</cp:lastModifiedBy>
  <cp:revision>5</cp:revision>
  <cp:lastPrinted>2024-06-17T12:06:20Z</cp:lastPrinted>
  <dcterms:created xsi:type="dcterms:W3CDTF">2023-02-07T10:50:13Z</dcterms:created>
  <dcterms:modified xsi:type="dcterms:W3CDTF">2024-06-21T11:32:46Z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0x01010098B3B3D30763484C953EBD56E9B3578F</vt:lpwstr>
  </property>
</Properties>
</file>