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301" r:id="rId4"/>
    <p:sldId id="303" r:id="rId5"/>
    <p:sldId id="302" r:id="rId6"/>
    <p:sldId id="304" r:id="rId7"/>
  </p:sldIdLst>
  <p:sldSz cx="12192000" cy="6858000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14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op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EF96A1C-44AC-46E6-8DFD-F67AB3E26CDC}" type="datetimeFigureOut">
              <a:rPr lang="nb-NO" smtClean="0"/>
              <a:t>04.10.2023</a:t>
            </a:fld>
            <a:endParaRPr lang="nb-NO"/>
          </a:p>
        </p:txBody>
      </p:sp>
      <p:sp>
        <p:nvSpPr>
          <p:cNvPr id="4" name="Plassholder for lysbil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b-NO"/>
          </a:p>
        </p:txBody>
      </p:sp>
      <p:sp>
        <p:nvSpPr>
          <p:cNvPr id="5" name="Plassholder for nota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73B71C3-936F-4DA2-86B0-A508849343D1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2942652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10D24159-C8B8-ADCB-CBE8-CF761CD6ACB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Undertittel 2">
            <a:extLst>
              <a:ext uri="{FF2B5EF4-FFF2-40B4-BE49-F238E27FC236}">
                <a16:creationId xmlns:a16="http://schemas.microsoft.com/office/drawing/2014/main" id="{7491C32B-CD62-13B9-3DA7-5C0463E48CC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b-NO"/>
              <a:t>Klikk for å redigere undertittelstil i malen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951E8569-A616-DE4A-0462-671CB98C0F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A1B6EB-A5C6-429B-967E-FF74F49C8478}" type="datetimeFigureOut">
              <a:rPr lang="nb-NO" smtClean="0"/>
              <a:t>04.10.2023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DA5CD9E3-51D3-CD05-2509-7AFFF007D9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6875F9F3-12B1-5493-A3C9-E8252422DD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BC908-E6C8-4CE4-8047-8E876BC8B68A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3055151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B8D55697-3F32-E578-DCBA-6AB98BD04E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>
            <a:extLst>
              <a:ext uri="{FF2B5EF4-FFF2-40B4-BE49-F238E27FC236}">
                <a16:creationId xmlns:a16="http://schemas.microsoft.com/office/drawing/2014/main" id="{D0A2244F-6702-3697-4D10-F03CA3758C5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BEA40B09-9293-C2E9-D0D7-E42A30D673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A1B6EB-A5C6-429B-967E-FF74F49C8478}" type="datetimeFigureOut">
              <a:rPr lang="nb-NO" smtClean="0"/>
              <a:t>04.10.2023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7B456522-7916-A16D-DFBE-C783E66365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92DF4AD8-7825-DD2D-B66A-DEBF4FBE71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BC908-E6C8-4CE4-8047-8E876BC8B68A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5591526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>
            <a:extLst>
              <a:ext uri="{FF2B5EF4-FFF2-40B4-BE49-F238E27FC236}">
                <a16:creationId xmlns:a16="http://schemas.microsoft.com/office/drawing/2014/main" id="{2AEB1B3C-FBDE-D0CF-6E6E-E76C85FC267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>
            <a:extLst>
              <a:ext uri="{FF2B5EF4-FFF2-40B4-BE49-F238E27FC236}">
                <a16:creationId xmlns:a16="http://schemas.microsoft.com/office/drawing/2014/main" id="{632D8003-4D25-43FA-BF00-EADF3F8255A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EB051E26-E597-8068-2021-0DB0DACAAC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A1B6EB-A5C6-429B-967E-FF74F49C8478}" type="datetimeFigureOut">
              <a:rPr lang="nb-NO" smtClean="0"/>
              <a:t>04.10.2023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97F66585-2357-038D-45EC-BECC2D4D0B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CF5525BE-8504-F063-57DB-D376DE5000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BC908-E6C8-4CE4-8047-8E876BC8B68A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7901752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92426CBF-B124-F264-BBE9-11134ACBDC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85F47C9B-FC68-B786-A641-E4DA5365C8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80DCE36E-6080-4AB5-7A74-3496F13D92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A1B6EB-A5C6-429B-967E-FF74F49C8478}" type="datetimeFigureOut">
              <a:rPr lang="nb-NO" smtClean="0"/>
              <a:t>04.10.2023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E4C6D907-143C-BCB5-726E-2CE9152928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B7B05F25-DDFB-C8FF-5F0E-5EC0090384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BC908-E6C8-4CE4-8047-8E876BC8B68A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8067353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5229036D-E8D1-595D-E4EC-993584B6D2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71E0A93F-F831-9DD3-4692-3FC982CA0DB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5689B67F-B715-D68F-BF7D-CC3DCE94BA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A1B6EB-A5C6-429B-967E-FF74F49C8478}" type="datetimeFigureOut">
              <a:rPr lang="nb-NO" smtClean="0"/>
              <a:t>04.10.2023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F2698C8C-3251-A87F-A275-6F58D3DD31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C6EA478F-D9FC-CADC-D667-AB6AADD983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BC908-E6C8-4CE4-8047-8E876BC8B68A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7113960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D136AD48-44CD-3279-2BF7-B6A88CC79B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B2CD25C8-2D7B-91BE-0529-8F0C2E85D59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innhold 3">
            <a:extLst>
              <a:ext uri="{FF2B5EF4-FFF2-40B4-BE49-F238E27FC236}">
                <a16:creationId xmlns:a16="http://schemas.microsoft.com/office/drawing/2014/main" id="{B2FDFFA8-F19D-F10D-9815-CA635A3108A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2F5EFF89-6203-FF01-DE43-9FC15CAC8C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A1B6EB-A5C6-429B-967E-FF74F49C8478}" type="datetimeFigureOut">
              <a:rPr lang="nb-NO" smtClean="0"/>
              <a:t>04.10.2023</a:t>
            </a:fld>
            <a:endParaRPr lang="nb-NO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9ED4132A-9F15-7D3E-1858-CB026F620E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9482B05C-E82F-FA4D-4B65-B963FBA8F7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BC908-E6C8-4CE4-8047-8E876BC8B68A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8086558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C1648325-5971-D0C9-31C3-91147619DC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B358641C-3E1E-60C9-4A14-392FF50DA9A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Plassholder for innhold 3">
            <a:extLst>
              <a:ext uri="{FF2B5EF4-FFF2-40B4-BE49-F238E27FC236}">
                <a16:creationId xmlns:a16="http://schemas.microsoft.com/office/drawing/2014/main" id="{70F092FF-09F3-35E5-75A6-215EF92556B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tekst 4">
            <a:extLst>
              <a:ext uri="{FF2B5EF4-FFF2-40B4-BE49-F238E27FC236}">
                <a16:creationId xmlns:a16="http://schemas.microsoft.com/office/drawing/2014/main" id="{D0CA03C3-418A-3BD2-3929-085F683D2BF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6" name="Plassholder for innhold 5">
            <a:extLst>
              <a:ext uri="{FF2B5EF4-FFF2-40B4-BE49-F238E27FC236}">
                <a16:creationId xmlns:a16="http://schemas.microsoft.com/office/drawing/2014/main" id="{19E96F15-B94E-DAF9-45E7-60843E1D3EA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7" name="Plassholder for dato 6">
            <a:extLst>
              <a:ext uri="{FF2B5EF4-FFF2-40B4-BE49-F238E27FC236}">
                <a16:creationId xmlns:a16="http://schemas.microsoft.com/office/drawing/2014/main" id="{BF650D5A-AFCC-54D0-C527-98167A7D85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A1B6EB-A5C6-429B-967E-FF74F49C8478}" type="datetimeFigureOut">
              <a:rPr lang="nb-NO" smtClean="0"/>
              <a:t>04.10.2023</a:t>
            </a:fld>
            <a:endParaRPr lang="nb-NO"/>
          </a:p>
        </p:txBody>
      </p:sp>
      <p:sp>
        <p:nvSpPr>
          <p:cNvPr id="8" name="Plassholder for bunntekst 7">
            <a:extLst>
              <a:ext uri="{FF2B5EF4-FFF2-40B4-BE49-F238E27FC236}">
                <a16:creationId xmlns:a16="http://schemas.microsoft.com/office/drawing/2014/main" id="{D0032DCC-4C47-555A-D0EE-3C87F64028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Plassholder for lysbildenummer 8">
            <a:extLst>
              <a:ext uri="{FF2B5EF4-FFF2-40B4-BE49-F238E27FC236}">
                <a16:creationId xmlns:a16="http://schemas.microsoft.com/office/drawing/2014/main" id="{B230F7FA-3F0A-FCC6-9F31-EA7BAABA2B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BC908-E6C8-4CE4-8047-8E876BC8B68A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8713186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F069D586-3428-FB27-4440-3D73B80181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dato 2">
            <a:extLst>
              <a:ext uri="{FF2B5EF4-FFF2-40B4-BE49-F238E27FC236}">
                <a16:creationId xmlns:a16="http://schemas.microsoft.com/office/drawing/2014/main" id="{E47F2F32-2149-D05A-0316-1E57D6894D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A1B6EB-A5C6-429B-967E-FF74F49C8478}" type="datetimeFigureOut">
              <a:rPr lang="nb-NO" smtClean="0"/>
              <a:t>04.10.2023</a:t>
            </a:fld>
            <a:endParaRPr lang="nb-NO"/>
          </a:p>
        </p:txBody>
      </p:sp>
      <p:sp>
        <p:nvSpPr>
          <p:cNvPr id="4" name="Plassholder for bunntekst 3">
            <a:extLst>
              <a:ext uri="{FF2B5EF4-FFF2-40B4-BE49-F238E27FC236}">
                <a16:creationId xmlns:a16="http://schemas.microsoft.com/office/drawing/2014/main" id="{078C8E48-665D-F45C-D508-8DC3458AE2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Plassholder for lysbildenummer 4">
            <a:extLst>
              <a:ext uri="{FF2B5EF4-FFF2-40B4-BE49-F238E27FC236}">
                <a16:creationId xmlns:a16="http://schemas.microsoft.com/office/drawing/2014/main" id="{7E5483DE-82EC-3FD8-341E-C25BABF081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BC908-E6C8-4CE4-8047-8E876BC8B68A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5756235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>
            <a:extLst>
              <a:ext uri="{FF2B5EF4-FFF2-40B4-BE49-F238E27FC236}">
                <a16:creationId xmlns:a16="http://schemas.microsoft.com/office/drawing/2014/main" id="{BDC32A63-1080-AAC7-5163-EC31591F33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A1B6EB-A5C6-429B-967E-FF74F49C8478}" type="datetimeFigureOut">
              <a:rPr lang="nb-NO" smtClean="0"/>
              <a:t>04.10.2023</a:t>
            </a:fld>
            <a:endParaRPr lang="nb-NO"/>
          </a:p>
        </p:txBody>
      </p:sp>
      <p:sp>
        <p:nvSpPr>
          <p:cNvPr id="3" name="Plassholder for bunntekst 2">
            <a:extLst>
              <a:ext uri="{FF2B5EF4-FFF2-40B4-BE49-F238E27FC236}">
                <a16:creationId xmlns:a16="http://schemas.microsoft.com/office/drawing/2014/main" id="{14AED41B-2ECD-3492-0D0E-DD09B88BCB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lysbildenummer 3">
            <a:extLst>
              <a:ext uri="{FF2B5EF4-FFF2-40B4-BE49-F238E27FC236}">
                <a16:creationId xmlns:a16="http://schemas.microsoft.com/office/drawing/2014/main" id="{E1D02FCE-EE0D-9556-A333-9112CDA826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BC908-E6C8-4CE4-8047-8E876BC8B68A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8181777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D70423D4-C79F-BE83-791F-288B4EFF35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CE8E1CF1-77AB-14F8-2228-D68A0FB675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tekst 3">
            <a:extLst>
              <a:ext uri="{FF2B5EF4-FFF2-40B4-BE49-F238E27FC236}">
                <a16:creationId xmlns:a16="http://schemas.microsoft.com/office/drawing/2014/main" id="{60D974D9-25E6-4F24-EB3D-290DF3DF76B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1FF68D89-F057-2B24-2528-9F48E7B919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A1B6EB-A5C6-429B-967E-FF74F49C8478}" type="datetimeFigureOut">
              <a:rPr lang="nb-NO" smtClean="0"/>
              <a:t>04.10.2023</a:t>
            </a:fld>
            <a:endParaRPr lang="nb-NO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E5F9B958-55B7-87F7-E3DE-1FF0E24051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A921A72B-20D6-646A-88DC-71E83E7E62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BC908-E6C8-4CE4-8047-8E876BC8B68A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0645360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B9568498-CD20-D0D4-A3A5-F6F6D7034E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bilde 2">
            <a:extLst>
              <a:ext uri="{FF2B5EF4-FFF2-40B4-BE49-F238E27FC236}">
                <a16:creationId xmlns:a16="http://schemas.microsoft.com/office/drawing/2014/main" id="{DFE64452-CF71-E5C3-A857-4BBE69D6003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b-NO"/>
          </a:p>
        </p:txBody>
      </p:sp>
      <p:sp>
        <p:nvSpPr>
          <p:cNvPr id="4" name="Plassholder for tekst 3">
            <a:extLst>
              <a:ext uri="{FF2B5EF4-FFF2-40B4-BE49-F238E27FC236}">
                <a16:creationId xmlns:a16="http://schemas.microsoft.com/office/drawing/2014/main" id="{0B4643A7-1D43-6063-66A2-BFEE1CEA44F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52936127-9B23-4A54-7EB9-A5ACE594F5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A1B6EB-A5C6-429B-967E-FF74F49C8478}" type="datetimeFigureOut">
              <a:rPr lang="nb-NO" smtClean="0"/>
              <a:t>04.10.2023</a:t>
            </a:fld>
            <a:endParaRPr lang="nb-NO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5FF16425-B27E-5ACB-1E9E-35A6873BA4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69BC3A3F-6659-892C-71AB-E0C3CF5D5F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BC908-E6C8-4CE4-8047-8E876BC8B68A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9941700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>
            <a:extLst>
              <a:ext uri="{FF2B5EF4-FFF2-40B4-BE49-F238E27FC236}">
                <a16:creationId xmlns:a16="http://schemas.microsoft.com/office/drawing/2014/main" id="{1901601C-A063-87DB-2D97-A1A78F18A7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C6F5E82A-5C69-0457-B2E9-CEEEBFE996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CF2E827A-BFD2-AF08-4EEC-A952678815F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A1B6EB-A5C6-429B-967E-FF74F49C8478}" type="datetimeFigureOut">
              <a:rPr lang="nb-NO" smtClean="0"/>
              <a:t>04.10.2023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EFA86788-CB9B-F21B-4972-3ECCD38851A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76FB8CAF-84DB-88B7-B8D0-90E363B629D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CBC908-E6C8-4CE4-8047-8E876BC8B68A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689631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www.regjeringen.no/no/tema/plan-bygg-og-eiendom/plan_bygningsloven/planlegging/plansystem_prosess/kunnskapsgrunnlaget_plan/arealregnskap_kommuneplan/id2913557/?expand=factbox2913583" TargetMode="Externa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agderfk.no/aktuelt/presenterer-et-helhetlig-arealregnskap-for-agder.52395.aspx" TargetMode="External"/><Relationship Id="rId7" Type="http://schemas.openxmlformats.org/officeDocument/2006/relationships/image" Target="../media/image2.png"/><Relationship Id="rId2" Type="http://schemas.openxmlformats.org/officeDocument/2006/relationships/hyperlink" Target="https://www.regjeringen.no/no/tema/plan-bygg-og-eiendom/plan_bygningsloven/planlegging/plansystem_prosess/kunnskapsgrunnlaget_plan/arealregnskap_kommuneplan/id2913557/?expand=factbox2913583" TargetMode="Externa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png"/><Relationship Id="rId5" Type="http://schemas.openxmlformats.org/officeDocument/2006/relationships/hyperlink" Target="https://nettstedforkart-stfk-gis.hub.arcgis.com/pages/plan" TargetMode="External"/><Relationship Id="rId4" Type="http://schemas.openxmlformats.org/officeDocument/2006/relationships/hyperlink" Target="https://viken.no/tjenester/planlegging/kommunal-planlegging/arealregnskap/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www.trondelagfylke.no/vare-tjenester/plan-og-areal/prosjekter-og-satsinger/arealregnskap/" TargetMode="Externa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4B66BF63-0830-8543-61D3-EA8AE2E17FB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b-NO" dirty="0"/>
              <a:t>Regional planforum 4.oktober 2023</a:t>
            </a:r>
          </a:p>
        </p:txBody>
      </p:sp>
      <p:sp>
        <p:nvSpPr>
          <p:cNvPr id="3" name="Undertittel 2">
            <a:extLst>
              <a:ext uri="{FF2B5EF4-FFF2-40B4-BE49-F238E27FC236}">
                <a16:creationId xmlns:a16="http://schemas.microsoft.com/office/drawing/2014/main" id="{82956815-933C-FB96-4300-D7E7733E0C9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99616" y="3602038"/>
            <a:ext cx="9144000" cy="1655762"/>
          </a:xfrm>
        </p:spPr>
        <p:txBody>
          <a:bodyPr/>
          <a:lstStyle/>
          <a:p>
            <a:r>
              <a:rPr lang="nb-NO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Status tiltak i handlingsplanen</a:t>
            </a:r>
          </a:p>
          <a:p>
            <a:r>
              <a:rPr lang="nb-NO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11:05 – 11:15   </a:t>
            </a:r>
            <a:r>
              <a:rPr lang="nb-NO" sz="1800" dirty="0" err="1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Areal-og</a:t>
            </a:r>
            <a:r>
              <a:rPr lang="nb-NO" sz="18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naturregnskap</a:t>
            </a:r>
            <a:r>
              <a:rPr lang="nb-NO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. </a:t>
            </a:r>
          </a:p>
          <a:p>
            <a:r>
              <a:rPr lang="nb-NO" sz="1800" i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Frode Brataas, en kort orienterer om jobben vi gjør i Trøndelag fylkeskommune. </a:t>
            </a:r>
            <a:endParaRPr lang="nb-NO" dirty="0"/>
          </a:p>
        </p:txBody>
      </p:sp>
      <p:pic>
        <p:nvPicPr>
          <p:cNvPr id="1026" name="Picture 2" descr="Plan_Kommunal">
            <a:extLst>
              <a:ext uri="{FF2B5EF4-FFF2-40B4-BE49-F238E27FC236}">
                <a16:creationId xmlns:a16="http://schemas.microsoft.com/office/drawing/2014/main" id="{24A20805-89D9-0703-EE50-83ACC5818CF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2928" y="220870"/>
            <a:ext cx="1428750" cy="1428750"/>
          </a:xfrm>
          <a:prstGeom prst="rect">
            <a:avLst/>
          </a:prstGeom>
          <a:noFill/>
          <a:ln>
            <a:solidFill>
              <a:schemeClr val="accent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kstSylinder 3">
            <a:extLst>
              <a:ext uri="{FF2B5EF4-FFF2-40B4-BE49-F238E27FC236}">
                <a16:creationId xmlns:a16="http://schemas.microsoft.com/office/drawing/2014/main" id="{0F45683B-68C1-EC86-4B39-E6792F25F1E5}"/>
              </a:ext>
            </a:extLst>
          </p:cNvPr>
          <p:cNvSpPr txBox="1"/>
          <p:nvPr/>
        </p:nvSpPr>
        <p:spPr>
          <a:xfrm rot="19156586">
            <a:off x="168812" y="470330"/>
            <a:ext cx="109946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1200" b="1" dirty="0"/>
              <a:t>Arealregnskap</a:t>
            </a:r>
          </a:p>
        </p:txBody>
      </p:sp>
      <p:pic>
        <p:nvPicPr>
          <p:cNvPr id="6" name="Bilde 5">
            <a:extLst>
              <a:ext uri="{FF2B5EF4-FFF2-40B4-BE49-F238E27FC236}">
                <a16:creationId xmlns:a16="http://schemas.microsoft.com/office/drawing/2014/main" id="{D2BE7DF4-428F-6FA3-7D5A-EF457A269F0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190732" y="89725"/>
            <a:ext cx="895132" cy="8490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5895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Bilde 4">
            <a:extLst>
              <a:ext uri="{FF2B5EF4-FFF2-40B4-BE49-F238E27FC236}">
                <a16:creationId xmlns:a16="http://schemas.microsoft.com/office/drawing/2014/main" id="{4211C289-0E52-965C-C303-962E34BFE60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1858" y="281609"/>
            <a:ext cx="11013904" cy="6547816"/>
          </a:xfrm>
          <a:prstGeom prst="rect">
            <a:avLst/>
          </a:prstGeom>
        </p:spPr>
      </p:pic>
      <p:pic>
        <p:nvPicPr>
          <p:cNvPr id="6" name="Picture 2" descr="Plan_Kommunal">
            <a:extLst>
              <a:ext uri="{FF2B5EF4-FFF2-40B4-BE49-F238E27FC236}">
                <a16:creationId xmlns:a16="http://schemas.microsoft.com/office/drawing/2014/main" id="{6BB5B095-D403-627A-6D10-238A6B676F6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2928" y="214774"/>
            <a:ext cx="1428750" cy="1428750"/>
          </a:xfrm>
          <a:prstGeom prst="rect">
            <a:avLst/>
          </a:prstGeom>
          <a:noFill/>
          <a:ln>
            <a:solidFill>
              <a:schemeClr val="accent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kstSylinder 6">
            <a:extLst>
              <a:ext uri="{FF2B5EF4-FFF2-40B4-BE49-F238E27FC236}">
                <a16:creationId xmlns:a16="http://schemas.microsoft.com/office/drawing/2014/main" id="{A76B5B37-E1EB-A443-4AF0-4CA4A4EF92D7}"/>
              </a:ext>
            </a:extLst>
          </p:cNvPr>
          <p:cNvSpPr txBox="1"/>
          <p:nvPr/>
        </p:nvSpPr>
        <p:spPr>
          <a:xfrm>
            <a:off x="10692580" y="6481916"/>
            <a:ext cx="137897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1200" dirty="0"/>
              <a:t>Mari Olea Lie KDD</a:t>
            </a:r>
          </a:p>
        </p:txBody>
      </p:sp>
      <p:sp>
        <p:nvSpPr>
          <p:cNvPr id="8" name="TekstSylinder 7">
            <a:extLst>
              <a:ext uri="{FF2B5EF4-FFF2-40B4-BE49-F238E27FC236}">
                <a16:creationId xmlns:a16="http://schemas.microsoft.com/office/drawing/2014/main" id="{57BA9DF3-9660-7057-BB8B-B195D58341DD}"/>
              </a:ext>
            </a:extLst>
          </p:cNvPr>
          <p:cNvSpPr txBox="1"/>
          <p:nvPr/>
        </p:nvSpPr>
        <p:spPr>
          <a:xfrm rot="19156586">
            <a:off x="168812" y="457200"/>
            <a:ext cx="109946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1200" b="1" dirty="0"/>
              <a:t>Arealregnskap</a:t>
            </a:r>
          </a:p>
        </p:txBody>
      </p:sp>
      <p:pic>
        <p:nvPicPr>
          <p:cNvPr id="2" name="Bilde 1">
            <a:extLst>
              <a:ext uri="{FF2B5EF4-FFF2-40B4-BE49-F238E27FC236}">
                <a16:creationId xmlns:a16="http://schemas.microsoft.com/office/drawing/2014/main" id="{8AD0C736-D7C1-43E3-6C6F-9079950FAB6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90732" y="83629"/>
            <a:ext cx="895132" cy="8490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36460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kstSylinder 2">
            <a:extLst>
              <a:ext uri="{FF2B5EF4-FFF2-40B4-BE49-F238E27FC236}">
                <a16:creationId xmlns:a16="http://schemas.microsoft.com/office/drawing/2014/main" id="{D8052947-B73B-E8F5-0589-20C96DEE0BE4}"/>
              </a:ext>
            </a:extLst>
          </p:cNvPr>
          <p:cNvSpPr txBox="1"/>
          <p:nvPr/>
        </p:nvSpPr>
        <p:spPr>
          <a:xfrm>
            <a:off x="2597985" y="664472"/>
            <a:ext cx="8478479" cy="58785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 algn="l">
              <a:buFont typeface="Arial" panose="020B0604020202020204" pitchFamily="34" charset="0"/>
              <a:buChar char="•"/>
            </a:pPr>
            <a:endParaRPr lang="nb-NO" sz="2800" dirty="0">
              <a:hlinkClick r:id="rId2"/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nb-NO" sz="2800" dirty="0"/>
              <a:t>Et arealregnskap kan gi oversikt over planlagte endringer i arealdelen, og det kan vise hvilket </a:t>
            </a:r>
            <a:r>
              <a:rPr lang="nb-NO" sz="2800" u="sng" dirty="0"/>
              <a:t>utbyggingspotensial</a:t>
            </a:r>
            <a:r>
              <a:rPr lang="nb-NO" sz="2800" dirty="0"/>
              <a:t> som ligger inne i eksisterende planer.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nb-NO" sz="2800" dirty="0"/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nb-NO" sz="2800" dirty="0"/>
              <a:t>Arealregnskap </a:t>
            </a:r>
            <a:r>
              <a:rPr lang="nb-NO" sz="2800" dirty="0">
                <a:solidFill>
                  <a:srgbClr val="FF0000"/>
                </a:solidFill>
              </a:rPr>
              <a:t>kan/bør/skal </a:t>
            </a:r>
            <a:r>
              <a:rPr lang="nb-NO" sz="2800" dirty="0"/>
              <a:t>være et hjelpemiddel i dialogen mellom de ulike aktørene i planprosessen, for eksempel med politikere, utbyggere og regionale og statlige fagmyndigheter. Bruk av arealregnskap er også et verktøy for å følge utviklingen i kommunen over tid, og til å vurdere måloppnåelse.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nb-NO" sz="2000" dirty="0"/>
          </a:p>
          <a:p>
            <a:pPr marL="457200" indent="-457200">
              <a:buFont typeface="Arial" panose="020B0604020202020204" pitchFamily="34" charset="0"/>
              <a:buChar char="•"/>
            </a:pPr>
            <a:endParaRPr lang="nb-NO" sz="2000" dirty="0"/>
          </a:p>
        </p:txBody>
      </p:sp>
      <p:pic>
        <p:nvPicPr>
          <p:cNvPr id="4" name="Picture 2" descr="Plan_Kommunal">
            <a:extLst>
              <a:ext uri="{FF2B5EF4-FFF2-40B4-BE49-F238E27FC236}">
                <a16:creationId xmlns:a16="http://schemas.microsoft.com/office/drawing/2014/main" id="{848A5FB6-E395-9F1A-CE12-37F43B9206C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2928" y="214774"/>
            <a:ext cx="1428750" cy="1428750"/>
          </a:xfrm>
          <a:prstGeom prst="rect">
            <a:avLst/>
          </a:prstGeom>
          <a:noFill/>
          <a:ln>
            <a:solidFill>
              <a:schemeClr val="accent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kstSylinder 5">
            <a:extLst>
              <a:ext uri="{FF2B5EF4-FFF2-40B4-BE49-F238E27FC236}">
                <a16:creationId xmlns:a16="http://schemas.microsoft.com/office/drawing/2014/main" id="{B0E15AA5-C4F0-3ADD-C297-0592D1B3B1E2}"/>
              </a:ext>
            </a:extLst>
          </p:cNvPr>
          <p:cNvSpPr txBox="1"/>
          <p:nvPr/>
        </p:nvSpPr>
        <p:spPr>
          <a:xfrm rot="19156586">
            <a:off x="168812" y="457200"/>
            <a:ext cx="109946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1200" b="1" dirty="0"/>
              <a:t>Arealregnskap</a:t>
            </a:r>
          </a:p>
        </p:txBody>
      </p:sp>
      <p:pic>
        <p:nvPicPr>
          <p:cNvPr id="2" name="Bilde 1">
            <a:extLst>
              <a:ext uri="{FF2B5EF4-FFF2-40B4-BE49-F238E27FC236}">
                <a16:creationId xmlns:a16="http://schemas.microsoft.com/office/drawing/2014/main" id="{D332ADFA-AC64-4859-9BF3-C6649B94736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90732" y="83629"/>
            <a:ext cx="895132" cy="8490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47485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kstSylinder 2">
            <a:extLst>
              <a:ext uri="{FF2B5EF4-FFF2-40B4-BE49-F238E27FC236}">
                <a16:creationId xmlns:a16="http://schemas.microsoft.com/office/drawing/2014/main" id="{D8052947-B73B-E8F5-0589-20C96DEE0BE4}"/>
              </a:ext>
            </a:extLst>
          </p:cNvPr>
          <p:cNvSpPr txBox="1"/>
          <p:nvPr/>
        </p:nvSpPr>
        <p:spPr>
          <a:xfrm>
            <a:off x="2652849" y="670568"/>
            <a:ext cx="8478479" cy="52629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 algn="l">
              <a:buFont typeface="Arial" panose="020B0604020202020204" pitchFamily="34" charset="0"/>
              <a:buChar char="•"/>
            </a:pPr>
            <a:endParaRPr lang="nb-NO" sz="2800" dirty="0">
              <a:hlinkClick r:id="rId2"/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nb-NO" sz="2400" dirty="0">
                <a:hlinkClick r:id="rId2"/>
              </a:rPr>
              <a:t>KDD anbefaler </a:t>
            </a:r>
            <a:r>
              <a:rPr lang="nb-NO" sz="2400" dirty="0"/>
              <a:t>kommunene å utarbeide arealregnskap, fordi det er et nyttig verktøy i arealplanleggingen. KDD utarbeider også en veileder om bruk av arealregnskap i kommuneplanprosesser, men vi kan ikke vente på den. 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nb-NO" sz="24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nb-NO" sz="2400" dirty="0"/>
              <a:t>Nylig gjennomførte KS et FoU-prosjekt om areal- og naturregneskap. Dette for å sikre samordning nasjonalt og regionalt. Deltakere fra «alle» offentlige sektorer. 5 samlinger på Teams.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nb-NO" sz="24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nb-NO" sz="2400" dirty="0"/>
              <a:t>De fleste fylkene har kommet i gang med fylkesdekkende arealregnskap (</a:t>
            </a:r>
            <a:r>
              <a:rPr lang="nb-NO" sz="2400" dirty="0">
                <a:hlinkClick r:id="rId3"/>
              </a:rPr>
              <a:t>Agder</a:t>
            </a:r>
            <a:r>
              <a:rPr lang="nb-NO" sz="2400" dirty="0"/>
              <a:t>, </a:t>
            </a:r>
            <a:r>
              <a:rPr lang="nb-NO" sz="2400" dirty="0">
                <a:hlinkClick r:id="rId4"/>
              </a:rPr>
              <a:t>Viken</a:t>
            </a:r>
            <a:r>
              <a:rPr lang="nb-NO" sz="2400" dirty="0"/>
              <a:t> og </a:t>
            </a:r>
            <a:r>
              <a:rPr lang="nb-NO" sz="2400" dirty="0">
                <a:hlinkClick r:id="rId5"/>
              </a:rPr>
              <a:t>Trøndelag</a:t>
            </a:r>
            <a:r>
              <a:rPr lang="nb-NO" sz="2400" dirty="0"/>
              <a:t>). 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nb-NO" sz="2000" dirty="0"/>
          </a:p>
        </p:txBody>
      </p:sp>
      <p:pic>
        <p:nvPicPr>
          <p:cNvPr id="4" name="Picture 2" descr="Plan_Kommunal">
            <a:extLst>
              <a:ext uri="{FF2B5EF4-FFF2-40B4-BE49-F238E27FC236}">
                <a16:creationId xmlns:a16="http://schemas.microsoft.com/office/drawing/2014/main" id="{848A5FB6-E395-9F1A-CE12-37F43B9206C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2928" y="214774"/>
            <a:ext cx="1428750" cy="1428750"/>
          </a:xfrm>
          <a:prstGeom prst="rect">
            <a:avLst/>
          </a:prstGeom>
          <a:noFill/>
          <a:ln>
            <a:solidFill>
              <a:schemeClr val="accent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kstSylinder 5">
            <a:extLst>
              <a:ext uri="{FF2B5EF4-FFF2-40B4-BE49-F238E27FC236}">
                <a16:creationId xmlns:a16="http://schemas.microsoft.com/office/drawing/2014/main" id="{B0E15AA5-C4F0-3ADD-C297-0592D1B3B1E2}"/>
              </a:ext>
            </a:extLst>
          </p:cNvPr>
          <p:cNvSpPr txBox="1"/>
          <p:nvPr/>
        </p:nvSpPr>
        <p:spPr>
          <a:xfrm rot="19156586">
            <a:off x="168812" y="457200"/>
            <a:ext cx="109946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1200" b="1" dirty="0"/>
              <a:t>Arealregnskap</a:t>
            </a:r>
          </a:p>
        </p:txBody>
      </p:sp>
      <p:pic>
        <p:nvPicPr>
          <p:cNvPr id="2" name="Bilde 1">
            <a:extLst>
              <a:ext uri="{FF2B5EF4-FFF2-40B4-BE49-F238E27FC236}">
                <a16:creationId xmlns:a16="http://schemas.microsoft.com/office/drawing/2014/main" id="{37EFC73F-1AA9-3146-6376-65F6A40186FC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1190732" y="83629"/>
            <a:ext cx="895132" cy="8490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79178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kstSylinder 2">
            <a:extLst>
              <a:ext uri="{FF2B5EF4-FFF2-40B4-BE49-F238E27FC236}">
                <a16:creationId xmlns:a16="http://schemas.microsoft.com/office/drawing/2014/main" id="{D8052947-B73B-E8F5-0589-20C96DEE0BE4}"/>
              </a:ext>
            </a:extLst>
          </p:cNvPr>
          <p:cNvSpPr txBox="1"/>
          <p:nvPr/>
        </p:nvSpPr>
        <p:spPr>
          <a:xfrm>
            <a:off x="2665041" y="914408"/>
            <a:ext cx="8478479" cy="67403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nb-NO" sz="2000" dirty="0"/>
              <a:t>Trøndelag (TRFK) er «fremoverlent» i arbeidet med </a:t>
            </a:r>
            <a:r>
              <a:rPr lang="nb-NO" sz="2000" dirty="0" err="1"/>
              <a:t>Areal-og</a:t>
            </a:r>
            <a:r>
              <a:rPr lang="nb-NO" sz="2000" dirty="0"/>
              <a:t> naturregnskap. Vi har ansatt egen rådgiver som skal jobbe fram et helhetlig arealregnskap som viser hva kommunene bruker arealene sine til i landsdelen.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nb-NO" sz="20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nb-NO" sz="2000" dirty="0"/>
              <a:t>Arealregnskapet er basert på Agdermodellen som er utviklet ved analyseavdelingen i Agder fylkeskommune 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nb-NO" sz="20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nb-NO" sz="2000" dirty="0"/>
              <a:t>Analysegrunnlaget bygger på stedfestede data, hovedsakelig Kommuneplaner, </a:t>
            </a:r>
            <a:r>
              <a:rPr lang="nb-NO" sz="2000" dirty="0" err="1"/>
              <a:t>kommuneDelplaner</a:t>
            </a:r>
            <a:r>
              <a:rPr lang="nb-NO" sz="2000" dirty="0"/>
              <a:t>, Reguleringsplaner, SSB-arealbruk og AR5/50. I tillegg legger vi inn CO2 utslipp/fangst faktorer fra </a:t>
            </a:r>
            <a:r>
              <a:rPr lang="nb-NO" sz="2000" dirty="0" err="1"/>
              <a:t>Mdir</a:t>
            </a:r>
            <a:r>
              <a:rPr lang="nb-NO" sz="2000" dirty="0"/>
              <a:t>/</a:t>
            </a:r>
            <a:r>
              <a:rPr lang="nb-NO" sz="2000" dirty="0" err="1"/>
              <a:t>Nibio</a:t>
            </a:r>
            <a:r>
              <a:rPr lang="nb-NO" sz="2000" dirty="0"/>
              <a:t> for å finne klimaeffekten.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nb-NO" sz="20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nb-NO" sz="2000" dirty="0"/>
              <a:t>Resultatet er avhengig av kvaliteten på input-data, og fullstendighet. 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nb-NO" sz="20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nb-NO" sz="2000" dirty="0"/>
              <a:t>Arealregnskapet er en analyse, og erstatter ikke offisiell statistikk på tema som omfattes.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nb-NO" sz="20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nb-NO" sz="2000" dirty="0"/>
              <a:t>La oss ta en titt!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nb-NO" sz="2400" dirty="0"/>
          </a:p>
          <a:p>
            <a:pPr marL="457200" indent="-457200">
              <a:buFont typeface="Arial" panose="020B0604020202020204" pitchFamily="34" charset="0"/>
              <a:buChar char="•"/>
            </a:pPr>
            <a:endParaRPr lang="nb-NO" sz="2400" dirty="0"/>
          </a:p>
          <a:p>
            <a:pPr marL="457200" indent="-457200">
              <a:buFont typeface="Arial" panose="020B0604020202020204" pitchFamily="34" charset="0"/>
              <a:buChar char="•"/>
            </a:pPr>
            <a:endParaRPr lang="nb-NO" sz="2400" dirty="0"/>
          </a:p>
        </p:txBody>
      </p:sp>
      <p:pic>
        <p:nvPicPr>
          <p:cNvPr id="4" name="Picture 2" descr="Plan_Kommunal">
            <a:extLst>
              <a:ext uri="{FF2B5EF4-FFF2-40B4-BE49-F238E27FC236}">
                <a16:creationId xmlns:a16="http://schemas.microsoft.com/office/drawing/2014/main" id="{848A5FB6-E395-9F1A-CE12-37F43B9206C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2928" y="214774"/>
            <a:ext cx="1428750" cy="1428750"/>
          </a:xfrm>
          <a:prstGeom prst="rect">
            <a:avLst/>
          </a:prstGeom>
          <a:noFill/>
          <a:ln>
            <a:solidFill>
              <a:schemeClr val="accent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kstSylinder 5">
            <a:extLst>
              <a:ext uri="{FF2B5EF4-FFF2-40B4-BE49-F238E27FC236}">
                <a16:creationId xmlns:a16="http://schemas.microsoft.com/office/drawing/2014/main" id="{B0E15AA5-C4F0-3ADD-C297-0592D1B3B1E2}"/>
              </a:ext>
            </a:extLst>
          </p:cNvPr>
          <p:cNvSpPr txBox="1"/>
          <p:nvPr/>
        </p:nvSpPr>
        <p:spPr>
          <a:xfrm rot="19156586">
            <a:off x="168812" y="457200"/>
            <a:ext cx="109946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1200" b="1" dirty="0"/>
              <a:t>Arealregnskap</a:t>
            </a:r>
          </a:p>
        </p:txBody>
      </p:sp>
      <p:pic>
        <p:nvPicPr>
          <p:cNvPr id="2" name="Bilde 1">
            <a:extLst>
              <a:ext uri="{FF2B5EF4-FFF2-40B4-BE49-F238E27FC236}">
                <a16:creationId xmlns:a16="http://schemas.microsoft.com/office/drawing/2014/main" id="{9B327E5A-9AD7-FB9C-2C96-FE650B50A2A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190732" y="83629"/>
            <a:ext cx="895132" cy="8490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4918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kstSylinder 2">
            <a:extLst>
              <a:ext uri="{FF2B5EF4-FFF2-40B4-BE49-F238E27FC236}">
                <a16:creationId xmlns:a16="http://schemas.microsoft.com/office/drawing/2014/main" id="{D8052947-B73B-E8F5-0589-20C96DEE0BE4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2597985" y="2011688"/>
            <a:ext cx="8478479" cy="58785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nb-NO" sz="2800" dirty="0"/>
              <a:t>Arealregnskap for Trøndelag er lagt ut på </a:t>
            </a:r>
            <a:r>
              <a:rPr lang="nb-NO" sz="2800" dirty="0">
                <a:hlinkClick r:id="rId2"/>
              </a:rPr>
              <a:t>nettsidene</a:t>
            </a:r>
            <a:r>
              <a:rPr lang="nb-NO" sz="2800" dirty="0"/>
              <a:t> til Trøndelag fylkeskommune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nb-NO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nb-NO" sz="2800" dirty="0"/>
              <a:t>Vi ønsker dialog med kommunene, arrangere </a:t>
            </a:r>
            <a:r>
              <a:rPr lang="nb-NO" sz="2800" dirty="0" err="1"/>
              <a:t>webinar</a:t>
            </a:r>
            <a:r>
              <a:rPr lang="nb-NO" sz="2800" dirty="0"/>
              <a:t> og ta opp tema på plannettverkssamling med mer.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nb-NO" sz="28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nb-NO" sz="2800" dirty="0"/>
              <a:t>Vi ønsker tilbakemelding nytte/verdi av et arealregnskap presentert på denne måten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nb-NO" sz="2000" dirty="0"/>
          </a:p>
          <a:p>
            <a:pPr marL="457200" indent="-457200">
              <a:buFont typeface="Arial" panose="020B0604020202020204" pitchFamily="34" charset="0"/>
              <a:buChar char="•"/>
            </a:pPr>
            <a:endParaRPr lang="nb-NO" sz="2000" dirty="0"/>
          </a:p>
          <a:p>
            <a:pPr marL="457200" indent="-457200">
              <a:buFont typeface="Arial" panose="020B0604020202020204" pitchFamily="34" charset="0"/>
              <a:buChar char="•"/>
            </a:pPr>
            <a:endParaRPr lang="nb-NO" sz="2000" dirty="0"/>
          </a:p>
          <a:p>
            <a:pPr marL="457200" indent="-457200">
              <a:buFont typeface="Arial" panose="020B0604020202020204" pitchFamily="34" charset="0"/>
              <a:buChar char="•"/>
            </a:pPr>
            <a:endParaRPr lang="nb-NO" sz="2000" dirty="0"/>
          </a:p>
          <a:p>
            <a:pPr marL="457200" indent="-457200">
              <a:buFont typeface="Arial" panose="020B0604020202020204" pitchFamily="34" charset="0"/>
              <a:buChar char="•"/>
            </a:pPr>
            <a:endParaRPr lang="nb-NO" sz="2400" dirty="0"/>
          </a:p>
          <a:p>
            <a:pPr marL="457200" indent="-457200">
              <a:buFont typeface="Arial" panose="020B0604020202020204" pitchFamily="34" charset="0"/>
              <a:buChar char="•"/>
            </a:pPr>
            <a:endParaRPr lang="nb-NO" sz="2400" dirty="0"/>
          </a:p>
          <a:p>
            <a:pPr marL="457200" indent="-457200">
              <a:buFont typeface="Arial" panose="020B0604020202020204" pitchFamily="34" charset="0"/>
              <a:buChar char="•"/>
            </a:pPr>
            <a:endParaRPr lang="nb-NO" sz="2400" dirty="0"/>
          </a:p>
        </p:txBody>
      </p:sp>
      <p:pic>
        <p:nvPicPr>
          <p:cNvPr id="4" name="Picture 2" descr="Plan_Kommunal">
            <a:extLst>
              <a:ext uri="{FF2B5EF4-FFF2-40B4-BE49-F238E27FC236}">
                <a16:creationId xmlns:a16="http://schemas.microsoft.com/office/drawing/2014/main" id="{848A5FB6-E395-9F1A-CE12-37F43B9206C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2928" y="214774"/>
            <a:ext cx="1428750" cy="1428750"/>
          </a:xfrm>
          <a:prstGeom prst="rect">
            <a:avLst/>
          </a:prstGeom>
          <a:noFill/>
          <a:ln>
            <a:solidFill>
              <a:schemeClr val="accent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kstSylinder 5">
            <a:extLst>
              <a:ext uri="{FF2B5EF4-FFF2-40B4-BE49-F238E27FC236}">
                <a16:creationId xmlns:a16="http://schemas.microsoft.com/office/drawing/2014/main" id="{B0E15AA5-C4F0-3ADD-C297-0592D1B3B1E2}"/>
              </a:ext>
            </a:extLst>
          </p:cNvPr>
          <p:cNvSpPr txBox="1"/>
          <p:nvPr/>
        </p:nvSpPr>
        <p:spPr>
          <a:xfrm rot="19156586">
            <a:off x="168812" y="457200"/>
            <a:ext cx="109946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1200" b="1" dirty="0"/>
              <a:t>Arealregnskap</a:t>
            </a:r>
          </a:p>
        </p:txBody>
      </p:sp>
      <p:pic>
        <p:nvPicPr>
          <p:cNvPr id="2" name="Bilde 1">
            <a:extLst>
              <a:ext uri="{FF2B5EF4-FFF2-40B4-BE49-F238E27FC236}">
                <a16:creationId xmlns:a16="http://schemas.microsoft.com/office/drawing/2014/main" id="{9B327E5A-9AD7-FB9C-2C96-FE650B50A2A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90732" y="83629"/>
            <a:ext cx="895132" cy="8490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77053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18A92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392</TotalTime>
  <Words>360</Words>
  <Application>Microsoft Office PowerPoint</Application>
  <PresentationFormat>Widescreen</PresentationFormat>
  <Paragraphs>43</Paragraphs>
  <Slides>6</Slides>
  <Notes>0</Notes>
  <HiddenSlides>0</HiddenSlides>
  <MMClips>0</MMClips>
  <ScaleCrop>false</ScaleCrop>
  <HeadingPairs>
    <vt:vector size="6" baseType="variant">
      <vt:variant>
        <vt:lpstr>Brukte skrifter</vt:lpstr>
      </vt:variant>
      <vt:variant>
        <vt:i4>3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Office-tema</vt:lpstr>
      <vt:lpstr>Regional planforum 4.oktober 2023</vt:lpstr>
      <vt:lpstr>PowerPoint-presentasjon</vt:lpstr>
      <vt:lpstr>PowerPoint-presentasjon</vt:lpstr>
      <vt:lpstr>PowerPoint-presentasjon</vt:lpstr>
      <vt:lpstr>PowerPoint-presentasjon</vt:lpstr>
      <vt:lpstr>PowerPoint-presentasjon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Planko 21.august 2023</dc:title>
  <dc:creator>Frode Brataas</dc:creator>
  <cp:lastModifiedBy>Turid Helene Vollmo</cp:lastModifiedBy>
  <cp:revision>47</cp:revision>
  <dcterms:created xsi:type="dcterms:W3CDTF">2023-08-20T12:58:58Z</dcterms:created>
  <dcterms:modified xsi:type="dcterms:W3CDTF">2023-10-04T10:25:53Z</dcterms:modified>
</cp:coreProperties>
</file>