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87" r:id="rId4"/>
  </p:sldMasterIdLst>
  <p:notesMasterIdLst>
    <p:notesMasterId r:id="rId27"/>
  </p:notesMasterIdLst>
  <p:sldIdLst>
    <p:sldId id="257" r:id="rId5"/>
    <p:sldId id="263" r:id="rId6"/>
    <p:sldId id="279" r:id="rId7"/>
    <p:sldId id="267" r:id="rId8"/>
    <p:sldId id="293" r:id="rId9"/>
    <p:sldId id="280" r:id="rId10"/>
    <p:sldId id="282" r:id="rId11"/>
    <p:sldId id="295" r:id="rId12"/>
    <p:sldId id="296" r:id="rId13"/>
    <p:sldId id="281" r:id="rId14"/>
    <p:sldId id="284" r:id="rId15"/>
    <p:sldId id="288" r:id="rId16"/>
    <p:sldId id="297" r:id="rId17"/>
    <p:sldId id="289" r:id="rId18"/>
    <p:sldId id="292" r:id="rId19"/>
    <p:sldId id="298" r:id="rId20"/>
    <p:sldId id="260" r:id="rId21"/>
    <p:sldId id="286" r:id="rId22"/>
    <p:sldId id="273" r:id="rId23"/>
    <p:sldId id="299" r:id="rId24"/>
    <p:sldId id="274" r:id="rId25"/>
    <p:sldId id="259" r:id="rId26"/>
  </p:sldIdLst>
  <p:sldSz cx="12192000" cy="6858000"/>
  <p:notesSz cx="9144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199"/>
    <a:srgbClr val="D5E3E5"/>
    <a:srgbClr val="DDEAEB"/>
    <a:srgbClr val="488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66CBE94-ADBF-4769-B491-49CF3E1C4F3A}">
  <a:tblStyle styleId="{559D8D1B-064D-45A5-83D6-23C1A5B1ED55}" styleName="Nye veier ly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rgbClr val="D5E3E5"/>
          </a:solidFill>
        </a:fill>
      </a:tcStyle>
    </a:lastCol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66CBE94-ADBF-4769-B491-49CF3E1C4F3A}" styleName="Nye veier mørk">
    <a:wholeTbl>
      <a:tcTxStyle>
        <a:fontRef idx="minor">
          <a:prstClr val="black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rgbClr val="D5E3E5"/>
          </a:solidFill>
        </a:fill>
      </a:tcStyle>
    </a:lastCol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chemeClr val="lt1"/>
              </a:solidFill>
            </a:ln>
          </a:bottom>
        </a:tcBdr>
        <a:fill>
          <a:solidFill>
            <a:srgbClr val="DDEAEB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623" autoAdjust="0"/>
  </p:normalViewPr>
  <p:slideViewPr>
    <p:cSldViewPr snapToGrid="0">
      <p:cViewPr varScale="1">
        <p:scale>
          <a:sx n="108" d="100"/>
          <a:sy n="108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14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C5AD8-793A-4212-9E6C-DA5D4C0F318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F5DDCFC-DB44-45B2-A88E-4BBEC0ECC5A6}">
      <dgm:prSet phldrT="[Text]" custT="1"/>
      <dgm:spPr/>
      <dgm:t>
        <a:bodyPr/>
        <a:lstStyle/>
        <a:p>
          <a:r>
            <a:rPr lang="nb-NO" sz="1800" b="1" dirty="0"/>
            <a:t>Problemanalyse</a:t>
          </a:r>
        </a:p>
      </dgm:t>
    </dgm:pt>
    <dgm:pt modelId="{B89F9561-2244-4631-92FF-325B299E6580}" type="parTrans" cxnId="{55BA82F5-FABB-4EF0-A599-F5D43E28C1DE}">
      <dgm:prSet/>
      <dgm:spPr/>
      <dgm:t>
        <a:bodyPr/>
        <a:lstStyle/>
        <a:p>
          <a:endParaRPr lang="nb-NO"/>
        </a:p>
      </dgm:t>
    </dgm:pt>
    <dgm:pt modelId="{88977187-EC26-4E0E-8326-3048CE9F265C}" type="sibTrans" cxnId="{55BA82F5-FABB-4EF0-A599-F5D43E28C1DE}">
      <dgm:prSet/>
      <dgm:spPr/>
      <dgm:t>
        <a:bodyPr/>
        <a:lstStyle/>
        <a:p>
          <a:endParaRPr lang="nb-NO"/>
        </a:p>
      </dgm:t>
    </dgm:pt>
    <dgm:pt modelId="{0ED6C631-9791-4D0B-8C50-760D6DBA40D5}">
      <dgm:prSet phldrT="[Text]"/>
      <dgm:spPr/>
      <dgm:t>
        <a:bodyPr/>
        <a:lstStyle/>
        <a:p>
          <a:r>
            <a:rPr lang="nb-NO" dirty="0"/>
            <a:t>Problemer med eksisterende E6.</a:t>
          </a:r>
        </a:p>
      </dgm:t>
    </dgm:pt>
    <dgm:pt modelId="{E5BFB0F4-AF72-4720-AEAB-3F61F3085C49}" type="parTrans" cxnId="{0D05227C-4717-40C3-9BC4-708F84DE4D49}">
      <dgm:prSet/>
      <dgm:spPr/>
      <dgm:t>
        <a:bodyPr/>
        <a:lstStyle/>
        <a:p>
          <a:endParaRPr lang="nb-NO"/>
        </a:p>
      </dgm:t>
    </dgm:pt>
    <dgm:pt modelId="{F84A8936-9474-492F-8692-F3E96C1FF480}" type="sibTrans" cxnId="{0D05227C-4717-40C3-9BC4-708F84DE4D49}">
      <dgm:prSet/>
      <dgm:spPr/>
      <dgm:t>
        <a:bodyPr/>
        <a:lstStyle/>
        <a:p>
          <a:endParaRPr lang="nb-NO"/>
        </a:p>
      </dgm:t>
    </dgm:pt>
    <dgm:pt modelId="{4C14168B-58B4-4B72-A4F8-B5DC770DE5D8}">
      <dgm:prSet phldrT="[Text]"/>
      <dgm:spPr/>
      <dgm:t>
        <a:bodyPr/>
        <a:lstStyle/>
        <a:p>
          <a:r>
            <a:rPr lang="nb-NO" dirty="0"/>
            <a:t>Problemer med gjeldende reguleringsplaner. </a:t>
          </a:r>
        </a:p>
      </dgm:t>
    </dgm:pt>
    <dgm:pt modelId="{A8995C2F-7D34-4D77-B0EA-DD75B8B069E3}" type="parTrans" cxnId="{B6757796-D284-4A6A-905B-AE251DDD5F32}">
      <dgm:prSet/>
      <dgm:spPr/>
      <dgm:t>
        <a:bodyPr/>
        <a:lstStyle/>
        <a:p>
          <a:endParaRPr lang="nb-NO"/>
        </a:p>
      </dgm:t>
    </dgm:pt>
    <dgm:pt modelId="{EC982D09-5E14-4B77-9BF8-48A8070AA63F}" type="sibTrans" cxnId="{B6757796-D284-4A6A-905B-AE251DDD5F32}">
      <dgm:prSet/>
      <dgm:spPr/>
      <dgm:t>
        <a:bodyPr/>
        <a:lstStyle/>
        <a:p>
          <a:endParaRPr lang="nb-NO"/>
        </a:p>
      </dgm:t>
    </dgm:pt>
    <dgm:pt modelId="{BE4C622A-EAD7-4982-9939-155F5CD3F4CE}">
      <dgm:prSet phldrT="[Text]" custT="1"/>
      <dgm:spPr/>
      <dgm:t>
        <a:bodyPr/>
        <a:lstStyle/>
        <a:p>
          <a:r>
            <a:rPr lang="nb-NO" sz="1800" b="1" dirty="0"/>
            <a:t>Prosjektering av løsninger</a:t>
          </a:r>
        </a:p>
      </dgm:t>
    </dgm:pt>
    <dgm:pt modelId="{90725E81-B749-45B6-962A-7C21F3D55A5C}" type="parTrans" cxnId="{09D9B02D-8787-4737-8FD5-A1F5D9DD375E}">
      <dgm:prSet/>
      <dgm:spPr/>
      <dgm:t>
        <a:bodyPr/>
        <a:lstStyle/>
        <a:p>
          <a:endParaRPr lang="nb-NO"/>
        </a:p>
      </dgm:t>
    </dgm:pt>
    <dgm:pt modelId="{AC05880C-0A32-4E18-ADD8-07E39DC981C2}" type="sibTrans" cxnId="{09D9B02D-8787-4737-8FD5-A1F5D9DD375E}">
      <dgm:prSet/>
      <dgm:spPr/>
      <dgm:t>
        <a:bodyPr/>
        <a:lstStyle/>
        <a:p>
          <a:endParaRPr lang="nb-NO"/>
        </a:p>
      </dgm:t>
    </dgm:pt>
    <dgm:pt modelId="{3DC9D728-DFA5-41E9-904B-BC8245ED1159}">
      <dgm:prSet phldrT="[Text]"/>
      <dgm:spPr/>
      <dgm:t>
        <a:bodyPr/>
        <a:lstStyle/>
        <a:p>
          <a:r>
            <a:rPr lang="nb-NO" dirty="0"/>
            <a:t>Bredt ut – prosjektering av løsninger på begge sider av </a:t>
          </a:r>
          <a:r>
            <a:rPr lang="nb-NO" dirty="0" err="1"/>
            <a:t>Rungstadvatnet</a:t>
          </a:r>
          <a:r>
            <a:rPr lang="nb-NO" dirty="0"/>
            <a:t>.</a:t>
          </a:r>
        </a:p>
      </dgm:t>
    </dgm:pt>
    <dgm:pt modelId="{5919EF1B-21A1-4489-A7CB-E8BE7BB2B398}" type="parTrans" cxnId="{FACABCBB-8AA9-4943-99DE-733BFCD3B0DD}">
      <dgm:prSet/>
      <dgm:spPr/>
      <dgm:t>
        <a:bodyPr/>
        <a:lstStyle/>
        <a:p>
          <a:endParaRPr lang="nb-NO"/>
        </a:p>
      </dgm:t>
    </dgm:pt>
    <dgm:pt modelId="{A4C602F7-9086-4E6D-AAA4-F8693E393CF0}" type="sibTrans" cxnId="{FACABCBB-8AA9-4943-99DE-733BFCD3B0DD}">
      <dgm:prSet/>
      <dgm:spPr/>
      <dgm:t>
        <a:bodyPr/>
        <a:lstStyle/>
        <a:p>
          <a:endParaRPr lang="nb-NO"/>
        </a:p>
      </dgm:t>
    </dgm:pt>
    <dgm:pt modelId="{249B4253-D988-4FC9-8A24-84E18168294B}">
      <dgm:prSet phldrT="[Text]" custT="1"/>
      <dgm:spPr/>
      <dgm:t>
        <a:bodyPr/>
        <a:lstStyle/>
        <a:p>
          <a:r>
            <a:rPr lang="nb-NO" sz="1800" b="1" dirty="0"/>
            <a:t>Silingsfase 1 - grovsiling</a:t>
          </a:r>
        </a:p>
      </dgm:t>
    </dgm:pt>
    <dgm:pt modelId="{93088499-6D28-4E12-A0FF-CCF6D39CEBCA}" type="parTrans" cxnId="{86523B8D-BA19-4DE6-9AEE-DBC11E9E9B45}">
      <dgm:prSet/>
      <dgm:spPr/>
      <dgm:t>
        <a:bodyPr/>
        <a:lstStyle/>
        <a:p>
          <a:endParaRPr lang="nb-NO"/>
        </a:p>
      </dgm:t>
    </dgm:pt>
    <dgm:pt modelId="{246492CA-2FB8-440F-94B4-0504CD17AFF3}" type="sibTrans" cxnId="{86523B8D-BA19-4DE6-9AEE-DBC11E9E9B45}">
      <dgm:prSet/>
      <dgm:spPr/>
      <dgm:t>
        <a:bodyPr/>
        <a:lstStyle/>
        <a:p>
          <a:endParaRPr lang="nb-NO"/>
        </a:p>
      </dgm:t>
    </dgm:pt>
    <dgm:pt modelId="{2DC5A3C2-25CA-4C2C-90E6-471F5393B6CA}">
      <dgm:prSet phldrT="[Text]"/>
      <dgm:spPr/>
      <dgm:t>
        <a:bodyPr/>
        <a:lstStyle/>
        <a:p>
          <a:r>
            <a:rPr lang="nb-NO" dirty="0"/>
            <a:t>Innledende grovsiling for å sile ned antall alternativer.</a:t>
          </a:r>
        </a:p>
      </dgm:t>
    </dgm:pt>
    <dgm:pt modelId="{F601D8F9-02C7-4023-8445-F3F830307D08}" type="parTrans" cxnId="{5A7D9272-7059-4EDF-80B7-F42B0F5D9D3C}">
      <dgm:prSet/>
      <dgm:spPr/>
      <dgm:t>
        <a:bodyPr/>
        <a:lstStyle/>
        <a:p>
          <a:endParaRPr lang="nb-NO"/>
        </a:p>
      </dgm:t>
    </dgm:pt>
    <dgm:pt modelId="{10825AF8-E912-45CF-BFB6-7F3A4CA62CA7}" type="sibTrans" cxnId="{5A7D9272-7059-4EDF-80B7-F42B0F5D9D3C}">
      <dgm:prSet/>
      <dgm:spPr/>
      <dgm:t>
        <a:bodyPr/>
        <a:lstStyle/>
        <a:p>
          <a:endParaRPr lang="nb-NO"/>
        </a:p>
      </dgm:t>
    </dgm:pt>
    <dgm:pt modelId="{2C90966C-F990-44AB-88C5-EFFDDBDBBD0A}">
      <dgm:prSet phldrT="[Text]" custT="1"/>
      <dgm:spPr/>
      <dgm:t>
        <a:bodyPr/>
        <a:lstStyle/>
        <a:p>
          <a:r>
            <a:rPr lang="nb-NO" sz="1800" b="1" dirty="0"/>
            <a:t>Silingsfase 2 – </a:t>
          </a:r>
        </a:p>
        <a:p>
          <a:r>
            <a:rPr lang="nb-NO" sz="1800" b="1" dirty="0"/>
            <a:t>finsiling</a:t>
          </a:r>
        </a:p>
      </dgm:t>
    </dgm:pt>
    <dgm:pt modelId="{AE035CF9-AAC8-4347-91F2-F85CB65BD006}" type="parTrans" cxnId="{0827AE12-CF24-4408-AC91-E20D97DC93DC}">
      <dgm:prSet/>
      <dgm:spPr/>
      <dgm:t>
        <a:bodyPr/>
        <a:lstStyle/>
        <a:p>
          <a:endParaRPr lang="nb-NO"/>
        </a:p>
      </dgm:t>
    </dgm:pt>
    <dgm:pt modelId="{16706FD5-1167-4124-9C2D-4600872E3781}" type="sibTrans" cxnId="{0827AE12-CF24-4408-AC91-E20D97DC93DC}">
      <dgm:prSet/>
      <dgm:spPr/>
      <dgm:t>
        <a:bodyPr/>
        <a:lstStyle/>
        <a:p>
          <a:endParaRPr lang="nb-NO"/>
        </a:p>
      </dgm:t>
    </dgm:pt>
    <dgm:pt modelId="{139E9780-1427-44B0-AD52-8F00A24E8350}">
      <dgm:prSet phldrT="[Text]" custT="1"/>
      <dgm:spPr/>
      <dgm:t>
        <a:bodyPr/>
        <a:lstStyle/>
        <a:p>
          <a:r>
            <a:rPr lang="nb-NO" sz="1800" dirty="0"/>
            <a:t>Redusere antall alternativer. Grunnlag for utvelgelse av ett eller flere alternativ som skal gjennom konsekvensutredning i henhold til planprogram.</a:t>
          </a:r>
        </a:p>
      </dgm:t>
    </dgm:pt>
    <dgm:pt modelId="{FFAF2B80-0832-443D-85EB-A9DD203682C3}" type="parTrans" cxnId="{9A3DA1B7-D277-41C7-93D3-BC65B009BE89}">
      <dgm:prSet/>
      <dgm:spPr/>
      <dgm:t>
        <a:bodyPr/>
        <a:lstStyle/>
        <a:p>
          <a:endParaRPr lang="nb-NO"/>
        </a:p>
      </dgm:t>
    </dgm:pt>
    <dgm:pt modelId="{35E79263-F8E5-4A6D-AF2C-148BF6C1EF05}" type="sibTrans" cxnId="{9A3DA1B7-D277-41C7-93D3-BC65B009BE89}">
      <dgm:prSet/>
      <dgm:spPr/>
      <dgm:t>
        <a:bodyPr/>
        <a:lstStyle/>
        <a:p>
          <a:endParaRPr lang="nb-NO"/>
        </a:p>
      </dgm:t>
    </dgm:pt>
    <dgm:pt modelId="{9313ACE2-0DD7-4246-84CA-A54602A24BE6}" type="pres">
      <dgm:prSet presAssocID="{955C5AD8-793A-4212-9E6C-DA5D4C0F318A}" presName="linearFlow" presStyleCnt="0">
        <dgm:presLayoutVars>
          <dgm:dir/>
          <dgm:animLvl val="lvl"/>
          <dgm:resizeHandles val="exact"/>
        </dgm:presLayoutVars>
      </dgm:prSet>
      <dgm:spPr/>
    </dgm:pt>
    <dgm:pt modelId="{39C7FDA5-00F9-4A59-8DC0-4C683ABE65B8}" type="pres">
      <dgm:prSet presAssocID="{3F5DDCFC-DB44-45B2-A88E-4BBEC0ECC5A6}" presName="composite" presStyleCnt="0"/>
      <dgm:spPr/>
    </dgm:pt>
    <dgm:pt modelId="{A7786950-114B-4A3E-A75E-2C46F5F2DEA1}" type="pres">
      <dgm:prSet presAssocID="{3F5DDCFC-DB44-45B2-A88E-4BBEC0ECC5A6}" presName="parentText" presStyleLbl="alignNode1" presStyleIdx="0" presStyleCnt="4" custScaleX="234777">
        <dgm:presLayoutVars>
          <dgm:chMax val="1"/>
          <dgm:bulletEnabled val="1"/>
        </dgm:presLayoutVars>
      </dgm:prSet>
      <dgm:spPr>
        <a:prstGeom prst="rightArrowCallout">
          <a:avLst/>
        </a:prstGeom>
      </dgm:spPr>
    </dgm:pt>
    <dgm:pt modelId="{530D488F-C4CB-406D-9968-AD9D77F6B0F0}" type="pres">
      <dgm:prSet presAssocID="{3F5DDCFC-DB44-45B2-A88E-4BBEC0ECC5A6}" presName="descendantText" presStyleLbl="alignAcc1" presStyleIdx="0" presStyleCnt="4" custScaleX="87718" custScaleY="100000" custLinFactNeighborX="-41">
        <dgm:presLayoutVars>
          <dgm:bulletEnabled val="1"/>
        </dgm:presLayoutVars>
      </dgm:prSet>
      <dgm:spPr/>
    </dgm:pt>
    <dgm:pt modelId="{998FF519-77CD-4E4B-B5CD-F8DD8FE8C107}" type="pres">
      <dgm:prSet presAssocID="{88977187-EC26-4E0E-8326-3048CE9F265C}" presName="sp" presStyleCnt="0"/>
      <dgm:spPr/>
    </dgm:pt>
    <dgm:pt modelId="{3CF8DD48-3A35-4FBD-BDE7-930A6E74AF05}" type="pres">
      <dgm:prSet presAssocID="{BE4C622A-EAD7-4982-9939-155F5CD3F4CE}" presName="composite" presStyleCnt="0"/>
      <dgm:spPr/>
    </dgm:pt>
    <dgm:pt modelId="{5F0D33FE-3E1C-489C-8E37-031418371A7B}" type="pres">
      <dgm:prSet presAssocID="{BE4C622A-EAD7-4982-9939-155F5CD3F4CE}" presName="parentText" presStyleLbl="alignNode1" presStyleIdx="1" presStyleCnt="4" custScaleX="234777">
        <dgm:presLayoutVars>
          <dgm:chMax val="1"/>
          <dgm:bulletEnabled val="1"/>
        </dgm:presLayoutVars>
      </dgm:prSet>
      <dgm:spPr>
        <a:prstGeom prst="rightArrowCallout">
          <a:avLst/>
        </a:prstGeom>
      </dgm:spPr>
    </dgm:pt>
    <dgm:pt modelId="{C5BE6396-B486-4B33-BD42-A8C9740E580B}" type="pres">
      <dgm:prSet presAssocID="{BE4C622A-EAD7-4982-9939-155F5CD3F4CE}" presName="descendantText" presStyleLbl="alignAcc1" presStyleIdx="1" presStyleCnt="4" custScaleX="87907" custLinFactNeighborX="-14">
        <dgm:presLayoutVars>
          <dgm:bulletEnabled val="1"/>
        </dgm:presLayoutVars>
      </dgm:prSet>
      <dgm:spPr/>
    </dgm:pt>
    <dgm:pt modelId="{73E12A48-8531-4C34-BB60-7DCA1D4B4D2E}" type="pres">
      <dgm:prSet presAssocID="{AC05880C-0A32-4E18-ADD8-07E39DC981C2}" presName="sp" presStyleCnt="0"/>
      <dgm:spPr/>
    </dgm:pt>
    <dgm:pt modelId="{2F833DA4-EFC4-438D-B4BD-F863E59B9097}" type="pres">
      <dgm:prSet presAssocID="{249B4253-D988-4FC9-8A24-84E18168294B}" presName="composite" presStyleCnt="0"/>
      <dgm:spPr/>
    </dgm:pt>
    <dgm:pt modelId="{B4D01605-DD0D-4930-B59C-0BFBAB482783}" type="pres">
      <dgm:prSet presAssocID="{249B4253-D988-4FC9-8A24-84E18168294B}" presName="parentText" presStyleLbl="alignNode1" presStyleIdx="2" presStyleCnt="4" custScaleX="234777">
        <dgm:presLayoutVars>
          <dgm:chMax val="1"/>
          <dgm:bulletEnabled val="1"/>
        </dgm:presLayoutVars>
      </dgm:prSet>
      <dgm:spPr>
        <a:prstGeom prst="rightArrowCallout">
          <a:avLst/>
        </a:prstGeom>
      </dgm:spPr>
    </dgm:pt>
    <dgm:pt modelId="{4472A176-6FF6-427E-8072-4E0FD24326F6}" type="pres">
      <dgm:prSet presAssocID="{249B4253-D988-4FC9-8A24-84E18168294B}" presName="descendantText" presStyleLbl="alignAcc1" presStyleIdx="2" presStyleCnt="4" custScaleX="87907" custLinFactNeighborX="27">
        <dgm:presLayoutVars>
          <dgm:bulletEnabled val="1"/>
        </dgm:presLayoutVars>
      </dgm:prSet>
      <dgm:spPr/>
    </dgm:pt>
    <dgm:pt modelId="{ABD127B1-7E75-4E4C-9509-3BEDEEB0B249}" type="pres">
      <dgm:prSet presAssocID="{246492CA-2FB8-440F-94B4-0504CD17AFF3}" presName="sp" presStyleCnt="0"/>
      <dgm:spPr/>
    </dgm:pt>
    <dgm:pt modelId="{316D64E1-19FA-42BA-8C3E-F5F2D6A93629}" type="pres">
      <dgm:prSet presAssocID="{2C90966C-F990-44AB-88C5-EFFDDBDBBD0A}" presName="composite" presStyleCnt="0"/>
      <dgm:spPr/>
    </dgm:pt>
    <dgm:pt modelId="{E790CE60-D0AB-43A6-BDE7-33756FD2B1DE}" type="pres">
      <dgm:prSet presAssocID="{2C90966C-F990-44AB-88C5-EFFDDBDBBD0A}" presName="parentText" presStyleLbl="alignNode1" presStyleIdx="3" presStyleCnt="4" custScaleX="234777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0DFBA4C4-C0C5-45AD-8239-2D53E901E3FD}" type="pres">
      <dgm:prSet presAssocID="{2C90966C-F990-44AB-88C5-EFFDDBDBBD0A}" presName="descendantText" presStyleLbl="alignAcc1" presStyleIdx="3" presStyleCnt="4" custScaleX="87907" custLinFactNeighborX="-14">
        <dgm:presLayoutVars>
          <dgm:bulletEnabled val="1"/>
        </dgm:presLayoutVars>
      </dgm:prSet>
      <dgm:spPr/>
    </dgm:pt>
  </dgm:ptLst>
  <dgm:cxnLst>
    <dgm:cxn modelId="{42A7BE06-3C61-4B28-B0E1-0EC766210F5D}" type="presOf" srcId="{BE4C622A-EAD7-4982-9939-155F5CD3F4CE}" destId="{5F0D33FE-3E1C-489C-8E37-031418371A7B}" srcOrd="0" destOrd="0" presId="urn:microsoft.com/office/officeart/2005/8/layout/chevron2"/>
    <dgm:cxn modelId="{0827AE12-CF24-4408-AC91-E20D97DC93DC}" srcId="{955C5AD8-793A-4212-9E6C-DA5D4C0F318A}" destId="{2C90966C-F990-44AB-88C5-EFFDDBDBBD0A}" srcOrd="3" destOrd="0" parTransId="{AE035CF9-AAC8-4347-91F2-F85CB65BD006}" sibTransId="{16706FD5-1167-4124-9C2D-4600872E3781}"/>
    <dgm:cxn modelId="{09D9B02D-8787-4737-8FD5-A1F5D9DD375E}" srcId="{955C5AD8-793A-4212-9E6C-DA5D4C0F318A}" destId="{BE4C622A-EAD7-4982-9939-155F5CD3F4CE}" srcOrd="1" destOrd="0" parTransId="{90725E81-B749-45B6-962A-7C21F3D55A5C}" sibTransId="{AC05880C-0A32-4E18-ADD8-07E39DC981C2}"/>
    <dgm:cxn modelId="{6D0D1139-B606-4479-A30B-8AE17BE1C9DC}" type="presOf" srcId="{2C90966C-F990-44AB-88C5-EFFDDBDBBD0A}" destId="{E790CE60-D0AB-43A6-BDE7-33756FD2B1DE}" srcOrd="0" destOrd="0" presId="urn:microsoft.com/office/officeart/2005/8/layout/chevron2"/>
    <dgm:cxn modelId="{C1604F41-C008-4AFF-B996-5FCEEC10AFF4}" type="presOf" srcId="{3F5DDCFC-DB44-45B2-A88E-4BBEC0ECC5A6}" destId="{A7786950-114B-4A3E-A75E-2C46F5F2DEA1}" srcOrd="0" destOrd="0" presId="urn:microsoft.com/office/officeart/2005/8/layout/chevron2"/>
    <dgm:cxn modelId="{CA8A9243-3E3D-4F23-9FB9-51867489BA09}" type="presOf" srcId="{0ED6C631-9791-4D0B-8C50-760D6DBA40D5}" destId="{530D488F-C4CB-406D-9968-AD9D77F6B0F0}" srcOrd="0" destOrd="0" presId="urn:microsoft.com/office/officeart/2005/8/layout/chevron2"/>
    <dgm:cxn modelId="{5A7D9272-7059-4EDF-80B7-F42B0F5D9D3C}" srcId="{249B4253-D988-4FC9-8A24-84E18168294B}" destId="{2DC5A3C2-25CA-4C2C-90E6-471F5393B6CA}" srcOrd="0" destOrd="0" parTransId="{F601D8F9-02C7-4023-8445-F3F830307D08}" sibTransId="{10825AF8-E912-45CF-BFB6-7F3A4CA62CA7}"/>
    <dgm:cxn modelId="{0D05227C-4717-40C3-9BC4-708F84DE4D49}" srcId="{3F5DDCFC-DB44-45B2-A88E-4BBEC0ECC5A6}" destId="{0ED6C631-9791-4D0B-8C50-760D6DBA40D5}" srcOrd="0" destOrd="0" parTransId="{E5BFB0F4-AF72-4720-AEAB-3F61F3085C49}" sibTransId="{F84A8936-9474-492F-8692-F3E96C1FF480}"/>
    <dgm:cxn modelId="{86523B8D-BA19-4DE6-9AEE-DBC11E9E9B45}" srcId="{955C5AD8-793A-4212-9E6C-DA5D4C0F318A}" destId="{249B4253-D988-4FC9-8A24-84E18168294B}" srcOrd="2" destOrd="0" parTransId="{93088499-6D28-4E12-A0FF-CCF6D39CEBCA}" sibTransId="{246492CA-2FB8-440F-94B4-0504CD17AFF3}"/>
    <dgm:cxn modelId="{E20CAC90-E275-4CEC-A064-747EE30434D9}" type="presOf" srcId="{2DC5A3C2-25CA-4C2C-90E6-471F5393B6CA}" destId="{4472A176-6FF6-427E-8072-4E0FD24326F6}" srcOrd="0" destOrd="0" presId="urn:microsoft.com/office/officeart/2005/8/layout/chevron2"/>
    <dgm:cxn modelId="{B6757796-D284-4A6A-905B-AE251DDD5F32}" srcId="{3F5DDCFC-DB44-45B2-A88E-4BBEC0ECC5A6}" destId="{4C14168B-58B4-4B72-A4F8-B5DC770DE5D8}" srcOrd="1" destOrd="0" parTransId="{A8995C2F-7D34-4D77-B0EA-DD75B8B069E3}" sibTransId="{EC982D09-5E14-4B77-9BF8-48A8070AA63F}"/>
    <dgm:cxn modelId="{21704A9D-E115-4835-9355-5397EF721BEA}" type="presOf" srcId="{139E9780-1427-44B0-AD52-8F00A24E8350}" destId="{0DFBA4C4-C0C5-45AD-8239-2D53E901E3FD}" srcOrd="0" destOrd="0" presId="urn:microsoft.com/office/officeart/2005/8/layout/chevron2"/>
    <dgm:cxn modelId="{9A3DA1B7-D277-41C7-93D3-BC65B009BE89}" srcId="{2C90966C-F990-44AB-88C5-EFFDDBDBBD0A}" destId="{139E9780-1427-44B0-AD52-8F00A24E8350}" srcOrd="0" destOrd="0" parTransId="{FFAF2B80-0832-443D-85EB-A9DD203682C3}" sibTransId="{35E79263-F8E5-4A6D-AF2C-148BF6C1EF05}"/>
    <dgm:cxn modelId="{FACABCBB-8AA9-4943-99DE-733BFCD3B0DD}" srcId="{BE4C622A-EAD7-4982-9939-155F5CD3F4CE}" destId="{3DC9D728-DFA5-41E9-904B-BC8245ED1159}" srcOrd="0" destOrd="0" parTransId="{5919EF1B-21A1-4489-A7CB-E8BE7BB2B398}" sibTransId="{A4C602F7-9086-4E6D-AAA4-F8693E393CF0}"/>
    <dgm:cxn modelId="{BD2DA8BC-6791-4475-85F1-9A66E9BD0CFE}" type="presOf" srcId="{249B4253-D988-4FC9-8A24-84E18168294B}" destId="{B4D01605-DD0D-4930-B59C-0BFBAB482783}" srcOrd="0" destOrd="0" presId="urn:microsoft.com/office/officeart/2005/8/layout/chevron2"/>
    <dgm:cxn modelId="{647E11C2-6204-4B9D-8021-24F0849EF29D}" type="presOf" srcId="{955C5AD8-793A-4212-9E6C-DA5D4C0F318A}" destId="{9313ACE2-0DD7-4246-84CA-A54602A24BE6}" srcOrd="0" destOrd="0" presId="urn:microsoft.com/office/officeart/2005/8/layout/chevron2"/>
    <dgm:cxn modelId="{5CE2F1C3-1B9C-40F5-A639-9CB49B011530}" type="presOf" srcId="{3DC9D728-DFA5-41E9-904B-BC8245ED1159}" destId="{C5BE6396-B486-4B33-BD42-A8C9740E580B}" srcOrd="0" destOrd="0" presId="urn:microsoft.com/office/officeart/2005/8/layout/chevron2"/>
    <dgm:cxn modelId="{4C9D89DB-DA46-4211-B0A7-682E75BF506C}" type="presOf" srcId="{4C14168B-58B4-4B72-A4F8-B5DC770DE5D8}" destId="{530D488F-C4CB-406D-9968-AD9D77F6B0F0}" srcOrd="0" destOrd="1" presId="urn:microsoft.com/office/officeart/2005/8/layout/chevron2"/>
    <dgm:cxn modelId="{55BA82F5-FABB-4EF0-A599-F5D43E28C1DE}" srcId="{955C5AD8-793A-4212-9E6C-DA5D4C0F318A}" destId="{3F5DDCFC-DB44-45B2-A88E-4BBEC0ECC5A6}" srcOrd="0" destOrd="0" parTransId="{B89F9561-2244-4631-92FF-325B299E6580}" sibTransId="{88977187-EC26-4E0E-8326-3048CE9F265C}"/>
    <dgm:cxn modelId="{6D23FA4B-9E89-40A4-9D04-0031435CE681}" type="presParOf" srcId="{9313ACE2-0DD7-4246-84CA-A54602A24BE6}" destId="{39C7FDA5-00F9-4A59-8DC0-4C683ABE65B8}" srcOrd="0" destOrd="0" presId="urn:microsoft.com/office/officeart/2005/8/layout/chevron2"/>
    <dgm:cxn modelId="{16522803-F06A-41B1-82B1-92597D260EB1}" type="presParOf" srcId="{39C7FDA5-00F9-4A59-8DC0-4C683ABE65B8}" destId="{A7786950-114B-4A3E-A75E-2C46F5F2DEA1}" srcOrd="0" destOrd="0" presId="urn:microsoft.com/office/officeart/2005/8/layout/chevron2"/>
    <dgm:cxn modelId="{EBA6ABB2-8795-4550-9078-3EBADFB20FB0}" type="presParOf" srcId="{39C7FDA5-00F9-4A59-8DC0-4C683ABE65B8}" destId="{530D488F-C4CB-406D-9968-AD9D77F6B0F0}" srcOrd="1" destOrd="0" presId="urn:microsoft.com/office/officeart/2005/8/layout/chevron2"/>
    <dgm:cxn modelId="{C2A5DD99-9EF1-4674-A90F-2514846C4D4C}" type="presParOf" srcId="{9313ACE2-0DD7-4246-84CA-A54602A24BE6}" destId="{998FF519-77CD-4E4B-B5CD-F8DD8FE8C107}" srcOrd="1" destOrd="0" presId="urn:microsoft.com/office/officeart/2005/8/layout/chevron2"/>
    <dgm:cxn modelId="{64C2A744-3F0D-4426-9AF2-768B96D5EE51}" type="presParOf" srcId="{9313ACE2-0DD7-4246-84CA-A54602A24BE6}" destId="{3CF8DD48-3A35-4FBD-BDE7-930A6E74AF05}" srcOrd="2" destOrd="0" presId="urn:microsoft.com/office/officeart/2005/8/layout/chevron2"/>
    <dgm:cxn modelId="{CF451FF3-2914-4D8C-A545-F080C301C750}" type="presParOf" srcId="{3CF8DD48-3A35-4FBD-BDE7-930A6E74AF05}" destId="{5F0D33FE-3E1C-489C-8E37-031418371A7B}" srcOrd="0" destOrd="0" presId="urn:microsoft.com/office/officeart/2005/8/layout/chevron2"/>
    <dgm:cxn modelId="{4629FE1A-C67E-4176-B202-CCC6F8F6BB65}" type="presParOf" srcId="{3CF8DD48-3A35-4FBD-BDE7-930A6E74AF05}" destId="{C5BE6396-B486-4B33-BD42-A8C9740E580B}" srcOrd="1" destOrd="0" presId="urn:microsoft.com/office/officeart/2005/8/layout/chevron2"/>
    <dgm:cxn modelId="{58AC8C42-CFE9-4E0D-B212-7A6AE42029E9}" type="presParOf" srcId="{9313ACE2-0DD7-4246-84CA-A54602A24BE6}" destId="{73E12A48-8531-4C34-BB60-7DCA1D4B4D2E}" srcOrd="3" destOrd="0" presId="urn:microsoft.com/office/officeart/2005/8/layout/chevron2"/>
    <dgm:cxn modelId="{CD41C472-EC17-41E2-9870-BC2CF1927914}" type="presParOf" srcId="{9313ACE2-0DD7-4246-84CA-A54602A24BE6}" destId="{2F833DA4-EFC4-438D-B4BD-F863E59B9097}" srcOrd="4" destOrd="0" presId="urn:microsoft.com/office/officeart/2005/8/layout/chevron2"/>
    <dgm:cxn modelId="{FB9769F4-B233-4C06-A657-C8FC8B2A1F89}" type="presParOf" srcId="{2F833DA4-EFC4-438D-B4BD-F863E59B9097}" destId="{B4D01605-DD0D-4930-B59C-0BFBAB482783}" srcOrd="0" destOrd="0" presId="urn:microsoft.com/office/officeart/2005/8/layout/chevron2"/>
    <dgm:cxn modelId="{47B71558-ACA1-43D5-A544-7073FD865CE3}" type="presParOf" srcId="{2F833DA4-EFC4-438D-B4BD-F863E59B9097}" destId="{4472A176-6FF6-427E-8072-4E0FD24326F6}" srcOrd="1" destOrd="0" presId="urn:microsoft.com/office/officeart/2005/8/layout/chevron2"/>
    <dgm:cxn modelId="{48B952CD-BFDB-452F-9D7E-69A4010C389D}" type="presParOf" srcId="{9313ACE2-0DD7-4246-84CA-A54602A24BE6}" destId="{ABD127B1-7E75-4E4C-9509-3BEDEEB0B249}" srcOrd="5" destOrd="0" presId="urn:microsoft.com/office/officeart/2005/8/layout/chevron2"/>
    <dgm:cxn modelId="{144399EF-26E7-4472-8D15-C152E5041156}" type="presParOf" srcId="{9313ACE2-0DD7-4246-84CA-A54602A24BE6}" destId="{316D64E1-19FA-42BA-8C3E-F5F2D6A93629}" srcOrd="6" destOrd="0" presId="urn:microsoft.com/office/officeart/2005/8/layout/chevron2"/>
    <dgm:cxn modelId="{4FCE09CE-FA75-433B-9E83-5A08C91446C3}" type="presParOf" srcId="{316D64E1-19FA-42BA-8C3E-F5F2D6A93629}" destId="{E790CE60-D0AB-43A6-BDE7-33756FD2B1DE}" srcOrd="0" destOrd="0" presId="urn:microsoft.com/office/officeart/2005/8/layout/chevron2"/>
    <dgm:cxn modelId="{55F135AA-B039-43BB-8C53-91241952022D}" type="presParOf" srcId="{316D64E1-19FA-42BA-8C3E-F5F2D6A93629}" destId="{0DFBA4C4-C0C5-45AD-8239-2D53E901E3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86950-114B-4A3E-A75E-2C46F5F2DEA1}">
      <dsp:nvSpPr>
        <dsp:cNvPr id="0" name=""/>
        <dsp:cNvSpPr/>
      </dsp:nvSpPr>
      <dsp:spPr>
        <a:xfrm rot="5400000">
          <a:off x="644357" y="-393391"/>
          <a:ext cx="1232587" cy="2025681"/>
        </a:xfrm>
        <a:prstGeom prst="right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Problemanalyse</a:t>
          </a:r>
        </a:p>
      </dsp:txBody>
      <dsp:txXfrm rot="-5400000">
        <a:off x="247811" y="3155"/>
        <a:ext cx="2025681" cy="800898"/>
      </dsp:txXfrm>
    </dsp:sp>
    <dsp:sp modelId="{530D488F-C4CB-406D-9968-AD9D77F6B0F0}">
      <dsp:nvSpPr>
        <dsp:cNvPr id="0" name=""/>
        <dsp:cNvSpPr/>
      </dsp:nvSpPr>
      <dsp:spPr>
        <a:xfrm rot="5400000">
          <a:off x="6174609" y="-3883138"/>
          <a:ext cx="801602" cy="85741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Problemer med eksisterende E6.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Problemer med gjeldende reguleringsplaner. </a:t>
          </a:r>
        </a:p>
      </dsp:txBody>
      <dsp:txXfrm rot="-5400000">
        <a:off x="2288315" y="42287"/>
        <a:ext cx="8535060" cy="723340"/>
      </dsp:txXfrm>
    </dsp:sp>
    <dsp:sp modelId="{5F0D33FE-3E1C-489C-8E37-031418371A7B}">
      <dsp:nvSpPr>
        <dsp:cNvPr id="0" name=""/>
        <dsp:cNvSpPr/>
      </dsp:nvSpPr>
      <dsp:spPr>
        <a:xfrm rot="5400000">
          <a:off x="644357" y="692340"/>
          <a:ext cx="1232587" cy="2025681"/>
        </a:xfrm>
        <a:prstGeom prst="right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Prosjektering av løsninger</a:t>
          </a:r>
        </a:p>
      </dsp:txBody>
      <dsp:txXfrm rot="-5400000">
        <a:off x="247811" y="1088887"/>
        <a:ext cx="2025681" cy="800898"/>
      </dsp:txXfrm>
    </dsp:sp>
    <dsp:sp modelId="{C5BE6396-B486-4B33-BD42-A8C9740E580B}">
      <dsp:nvSpPr>
        <dsp:cNvPr id="0" name=""/>
        <dsp:cNvSpPr/>
      </dsp:nvSpPr>
      <dsp:spPr>
        <a:xfrm rot="5400000">
          <a:off x="6187986" y="-2816110"/>
          <a:ext cx="801181" cy="8611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Bredt ut – prosjektering av løsninger på begge sider av </a:t>
          </a:r>
          <a:r>
            <a:rPr lang="nb-NO" sz="2000" kern="1200" dirty="0" err="1"/>
            <a:t>Rungstadvatnet</a:t>
          </a:r>
          <a:r>
            <a:rPr lang="nb-NO" sz="2000" kern="1200" dirty="0"/>
            <a:t>.</a:t>
          </a:r>
        </a:p>
      </dsp:txBody>
      <dsp:txXfrm rot="-5400000">
        <a:off x="2282987" y="1127999"/>
        <a:ext cx="8572069" cy="722961"/>
      </dsp:txXfrm>
    </dsp:sp>
    <dsp:sp modelId="{B4D01605-DD0D-4930-B59C-0BFBAB482783}">
      <dsp:nvSpPr>
        <dsp:cNvPr id="0" name=""/>
        <dsp:cNvSpPr/>
      </dsp:nvSpPr>
      <dsp:spPr>
        <a:xfrm rot="5400000">
          <a:off x="644357" y="1778073"/>
          <a:ext cx="1232587" cy="2025681"/>
        </a:xfrm>
        <a:prstGeom prst="right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Silingsfase 1 - grovsiling</a:t>
          </a:r>
        </a:p>
      </dsp:txBody>
      <dsp:txXfrm rot="-5400000">
        <a:off x="247811" y="2174620"/>
        <a:ext cx="2025681" cy="800898"/>
      </dsp:txXfrm>
    </dsp:sp>
    <dsp:sp modelId="{4472A176-6FF6-427E-8072-4E0FD24326F6}">
      <dsp:nvSpPr>
        <dsp:cNvPr id="0" name=""/>
        <dsp:cNvSpPr/>
      </dsp:nvSpPr>
      <dsp:spPr>
        <a:xfrm rot="5400000">
          <a:off x="6192002" y="-1730378"/>
          <a:ext cx="801181" cy="8611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kern="1200" dirty="0"/>
            <a:t>Innledende grovsiling for å sile ned antall alternativer.</a:t>
          </a:r>
        </a:p>
      </dsp:txBody>
      <dsp:txXfrm rot="-5400000">
        <a:off x="2287003" y="2213731"/>
        <a:ext cx="8572069" cy="722961"/>
      </dsp:txXfrm>
    </dsp:sp>
    <dsp:sp modelId="{E790CE60-D0AB-43A6-BDE7-33756FD2B1DE}">
      <dsp:nvSpPr>
        <dsp:cNvPr id="0" name=""/>
        <dsp:cNvSpPr/>
      </dsp:nvSpPr>
      <dsp:spPr>
        <a:xfrm rot="5400000">
          <a:off x="644357" y="2863805"/>
          <a:ext cx="1232587" cy="202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Silingsfase 2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 dirty="0"/>
            <a:t>finsiling</a:t>
          </a:r>
        </a:p>
      </dsp:txBody>
      <dsp:txXfrm rot="-5400000">
        <a:off x="247810" y="3260352"/>
        <a:ext cx="2025681" cy="1232587"/>
      </dsp:txXfrm>
    </dsp:sp>
    <dsp:sp modelId="{0DFBA4C4-C0C5-45AD-8239-2D53E901E3FD}">
      <dsp:nvSpPr>
        <dsp:cNvPr id="0" name=""/>
        <dsp:cNvSpPr/>
      </dsp:nvSpPr>
      <dsp:spPr>
        <a:xfrm rot="5400000">
          <a:off x="6187986" y="-644645"/>
          <a:ext cx="801181" cy="8611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Redusere antall alternativer. Grunnlag for utvelgelse av ett eller flere alternativ som skal gjennom konsekvensutredning i henhold til planprogram.</a:t>
          </a:r>
        </a:p>
      </dsp:txBody>
      <dsp:txXfrm rot="-5400000">
        <a:off x="2282987" y="3299464"/>
        <a:ext cx="8572069" cy="72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 noRot="1" noMove="1" noResize="1" noEditPoints="1" noAdjustHandles="1" noChangeArrowheads="1" noChangeShapeType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 noRot="1" noMove="1" noResize="1" noEditPoints="1" noAdjustHandles="1" noChangeArrowheads="1" noChangeShapeType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73705-5CB8-42CE-A396-FE7B7E1F7DBF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 noMove="1" noResize="1" noEditPoints="1" noAdjustHandles="1" noChangeArrowheads="1" noChangeShapeType="1"/>
          </p:cNvSpPr>
          <p:nvPr>
            <p:ph type="sldImg" idx="2"/>
          </p:nvPr>
        </p:nvSpPr>
        <p:spPr>
          <a:xfrm>
            <a:off x="912243" y="426680"/>
            <a:ext cx="1714500" cy="965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 noRot="1" noMove="1" noResize="1" noEditPoints="1" noAdjustHandles="1" noChangeArrowheads="1" noChangeShapeType="1"/>
          </p:cNvSpPr>
          <p:nvPr>
            <p:ph type="body" sz="quarter" idx="3"/>
          </p:nvPr>
        </p:nvSpPr>
        <p:spPr>
          <a:xfrm>
            <a:off x="914400" y="1474470"/>
            <a:ext cx="7315200" cy="48263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0"/>
            <a:endParaRPr lang="nb-NO" dirty="0"/>
          </a:p>
        </p:txBody>
      </p:sp>
      <p:sp>
        <p:nvSpPr>
          <p:cNvPr id="6" name="Plassholder for bunntekst 5"/>
          <p:cNvSpPr>
            <a:spLocks noGrp="1" noRot="1" noMove="1" noResize="1" noEditPoints="1" noAdjustHandles="1" noChangeArrowheads="1" noChangeShapeType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 noRot="1" noMove="1" noResize="1" noEditPoints="1" noAdjustHandles="1" noChangeArrowheads="1" noChangeShapeType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260B-7659-44CB-882D-70C17A780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43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5750" indent="-285750" algn="l" defTabSz="914400" rtl="0" eaLnBrk="1" latinLnBrk="0" hangingPunct="1">
      <a:lnSpc>
        <a:spcPct val="150000"/>
      </a:lnSpc>
      <a:spcBef>
        <a:spcPts val="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vordan bruke ma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0D2B90-A8A9-30B4-EF4A-2D93F74EF6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20000"/>
            <a:ext cx="11123238" cy="4580355"/>
          </a:xfrm>
          <a:prstGeom prst="rect">
            <a:avLst/>
          </a:prstGeom>
        </p:spPr>
        <p:txBody>
          <a:bodyPr lIns="0" tIns="0" rIns="0" bIns="0" numCol="2"/>
          <a:lstStyle>
            <a:lvl1pPr>
              <a:defRPr/>
            </a:lvl1pPr>
            <a:lvl2pPr>
              <a:defRPr sz="2000"/>
            </a:lvl2pPr>
            <a:lvl3pPr marL="914400" indent="0">
              <a:buNone/>
              <a:defRPr sz="1600"/>
            </a:lvl3pPr>
          </a:lstStyle>
          <a:p>
            <a:pPr lvl="0"/>
            <a:r>
              <a:rPr lang="nb-NO" dirty="0"/>
              <a:t>IKKE endre eller flytt plassholderne</a:t>
            </a:r>
          </a:p>
          <a:p>
            <a:pPr lvl="0"/>
            <a:r>
              <a:rPr lang="nb-NO" dirty="0"/>
              <a:t>Titler - kun en linje</a:t>
            </a:r>
          </a:p>
          <a:p>
            <a:pPr lvl="1"/>
            <a:r>
              <a:rPr lang="nb-NO" dirty="0"/>
              <a:t>40 </a:t>
            </a:r>
            <a:r>
              <a:rPr lang="nb-NO" dirty="0" err="1"/>
              <a:t>pkt</a:t>
            </a:r>
            <a:r>
              <a:rPr lang="nb-NO" dirty="0"/>
              <a:t> størrelse</a:t>
            </a:r>
          </a:p>
          <a:p>
            <a:pPr lvl="0"/>
            <a:r>
              <a:rPr lang="nb-NO" dirty="0"/>
              <a:t>Tekst - kun to nivå på tekst </a:t>
            </a:r>
          </a:p>
          <a:p>
            <a:pPr lvl="1"/>
            <a:r>
              <a:rPr lang="nb-NO" dirty="0"/>
              <a:t>Første nivå 20 </a:t>
            </a:r>
            <a:r>
              <a:rPr lang="nb-NO" dirty="0" err="1"/>
              <a:t>pkt</a:t>
            </a:r>
            <a:endParaRPr lang="nb-NO" dirty="0"/>
          </a:p>
          <a:p>
            <a:pPr lvl="2"/>
            <a:r>
              <a:rPr lang="nb-NO" dirty="0"/>
              <a:t>Andre nivå 18 </a:t>
            </a:r>
            <a:r>
              <a:rPr lang="nb-NO" dirty="0" err="1"/>
              <a:t>pkt</a:t>
            </a:r>
            <a:endParaRPr lang="nb-NO" dirty="0"/>
          </a:p>
          <a:p>
            <a:pPr lvl="0"/>
            <a:r>
              <a:rPr lang="nb-NO" dirty="0"/>
              <a:t>Viktige oppsett</a:t>
            </a:r>
          </a:p>
          <a:p>
            <a:pPr lvl="1"/>
            <a:r>
              <a:rPr lang="nb-NO" dirty="0"/>
              <a:t>Oppsett med tekst og grafer, </a:t>
            </a:r>
            <a:r>
              <a:rPr lang="nb-NO" dirty="0" err="1"/>
              <a:t>smartart</a:t>
            </a:r>
            <a:r>
              <a:rPr lang="nb-NO" dirty="0"/>
              <a:t> og tabeller</a:t>
            </a:r>
          </a:p>
          <a:p>
            <a:pPr lvl="1"/>
            <a:r>
              <a:rPr lang="nb-NO" dirty="0"/>
              <a:t>Oppsett med tekst og bilder</a:t>
            </a:r>
          </a:p>
          <a:p>
            <a:pPr lvl="1"/>
            <a:r>
              <a:rPr lang="nb-NO" dirty="0"/>
              <a:t>Oppsett for kart</a:t>
            </a:r>
          </a:p>
          <a:p>
            <a:pPr lvl="1"/>
            <a:r>
              <a:rPr lang="nb-NO" dirty="0"/>
              <a:t>Oppsett for fakta</a:t>
            </a:r>
          </a:p>
          <a:p>
            <a:pPr lvl="0"/>
            <a:r>
              <a:rPr lang="nb-NO" dirty="0"/>
              <a:t>Bokser for bilder har grå bakgrunn</a:t>
            </a:r>
          </a:p>
          <a:p>
            <a:pPr lvl="0"/>
            <a:r>
              <a:rPr lang="nb-NO" dirty="0"/>
              <a:t>De gule boksene med forklaring vises ikke på </a:t>
            </a:r>
            <a:r>
              <a:rPr lang="nb-NO" dirty="0" err="1"/>
              <a:t>slidene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23238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Hvordan bruke malen</a:t>
            </a:r>
          </a:p>
        </p:txBody>
      </p:sp>
    </p:spTree>
    <p:extLst>
      <p:ext uri="{BB962C8B-B14F-4D97-AF65-F5344CB8AC3E}">
        <p14:creationId xmlns:p14="http://schemas.microsoft.com/office/powerpoint/2010/main" val="394118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2C8A2B95-E7D0-41B7-CC8C-8001BCD627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698356" y="1129565"/>
            <a:ext cx="23143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kan brukes for å sammenlikne to bilder</a:t>
            </a:r>
          </a:p>
          <a:p>
            <a:endParaRPr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D6D7DED-97A9-CFA4-ACD3-AF7F3E3AFE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92770" y="-585507"/>
            <a:ext cx="990245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Plassholdere egnet for bilder har denne gråfargen som bakgrunn</a:t>
            </a:r>
            <a:endParaRPr dirty="0"/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15D67B40-A540-FA59-A3FA-C8CD8C9FB9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6743850" y="6488210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DF9EA530-1A32-72CE-0902-07243BE05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817024" y="6488210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3" name="Plassholder for bilde 6">
            <a:extLst>
              <a:ext uri="{FF2B5EF4-FFF2-40B4-BE49-F238E27FC236}">
                <a16:creationId xmlns:a16="http://schemas.microsoft.com/office/drawing/2014/main" id="{1CC9DACF-236F-1829-BB98-F8AF43004F1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1" hasCustomPrompt="1"/>
          </p:nvPr>
        </p:nvSpPr>
        <p:spPr>
          <a:xfrm>
            <a:off x="6648000" y="2164789"/>
            <a:ext cx="5238956" cy="349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Breddebilde 2:3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0678AD-8398-0191-AFDE-E644723250A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0" hasCustomPrompt="1"/>
          </p:nvPr>
        </p:nvSpPr>
        <p:spPr>
          <a:xfrm>
            <a:off x="720005" y="2164789"/>
            <a:ext cx="5238956" cy="349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Breddebilde 2:3</a:t>
            </a:r>
          </a:p>
        </p:txBody>
      </p:sp>
      <p:sp>
        <p:nvSpPr>
          <p:cNvPr id="14" name="Mellomtittel 2">
            <a:extLst>
              <a:ext uri="{FF2B5EF4-FFF2-40B4-BE49-F238E27FC236}">
                <a16:creationId xmlns:a16="http://schemas.microsoft.com/office/drawing/2014/main" id="{338B8BA7-C4F1-5353-C55B-1D698999A9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3" hasCustomPrompt="1"/>
          </p:nvPr>
        </p:nvSpPr>
        <p:spPr>
          <a:xfrm>
            <a:off x="6648000" y="1620000"/>
            <a:ext cx="4824000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Tittel her</a:t>
            </a:r>
          </a:p>
        </p:txBody>
      </p:sp>
      <p:sp>
        <p:nvSpPr>
          <p:cNvPr id="3" name="Mellomtittel 1">
            <a:extLst>
              <a:ext uri="{FF2B5EF4-FFF2-40B4-BE49-F238E27FC236}">
                <a16:creationId xmlns:a16="http://schemas.microsoft.com/office/drawing/2014/main" id="{111C3207-A02D-1439-9717-5C180D243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719999" y="1620000"/>
            <a:ext cx="4824000" cy="4407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Tittel her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1B01840-AA89-BE47-862B-F7DA6BFA28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8800"/>
            <a:ext cx="11202258" cy="720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42469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FB8FFFD-D070-896B-CFCB-F48AE5556F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3637" y="1620000"/>
            <a:ext cx="23143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for bilder i høyre boks</a:t>
            </a:r>
          </a:p>
          <a:p>
            <a:r>
              <a:rPr lang="nb-NO" dirty="0"/>
              <a:t>Liggende bilde</a:t>
            </a:r>
          </a:p>
          <a:p>
            <a:endParaRPr dirty="0"/>
          </a:p>
        </p:txBody>
      </p:sp>
      <p:sp>
        <p:nvSpPr>
          <p:cNvPr id="13" name="Kreditering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7920000" y="6309934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3512C97A-B2AA-8825-E8EA-2FF5CE25006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0" hasCustomPrompt="1"/>
          </p:nvPr>
        </p:nvSpPr>
        <p:spPr>
          <a:xfrm>
            <a:off x="5440768" y="1619997"/>
            <a:ext cx="6751232" cy="45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Breddebilde 2:3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19998"/>
            <a:ext cx="3964143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4335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32431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høy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7780672-373C-6775-9FB4-0AA41DDF0B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3637" y="1620000"/>
            <a:ext cx="231435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for bilder i høyre boks</a:t>
            </a:r>
          </a:p>
          <a:p>
            <a:r>
              <a:rPr lang="nb-NO" dirty="0"/>
              <a:t>Stående bilde i hele høyden</a:t>
            </a:r>
          </a:p>
          <a:p>
            <a:endParaRPr dirty="0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F9597B3A-E682-C92B-A2D8-B7788F9995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Høydebilde 3:2</a:t>
            </a:r>
          </a:p>
        </p:txBody>
      </p:sp>
      <p:sp>
        <p:nvSpPr>
          <p:cNvPr id="6" name="Kreditering">
            <a:extLst>
              <a:ext uri="{FF2B5EF4-FFF2-40B4-BE49-F238E27FC236}">
                <a16:creationId xmlns:a16="http://schemas.microsoft.com/office/drawing/2014/main" id="{ACA27FA6-15DD-B221-D628-04A46DF352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527925" y="6459215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20000"/>
            <a:ext cx="4824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4824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budskapet?</a:t>
            </a:r>
          </a:p>
        </p:txBody>
      </p:sp>
    </p:spTree>
    <p:extLst>
      <p:ext uri="{BB962C8B-B14F-4D97-AF65-F5344CB8AC3E}">
        <p14:creationId xmlns:p14="http://schemas.microsoft.com/office/powerpoint/2010/main" val="106797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127258-C48D-3344-B6C0-46550AB8E4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3637" y="1565872"/>
            <a:ext cx="23143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breddebilde i 16:9 format</a:t>
            </a:r>
            <a:endParaRPr dirty="0"/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C45F1703-D2E8-56E4-7437-3E36043671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7920000" y="6408000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9" name="Bilde">
            <a:extLst>
              <a:ext uri="{FF2B5EF4-FFF2-40B4-BE49-F238E27FC236}">
                <a16:creationId xmlns:a16="http://schemas.microsoft.com/office/drawing/2014/main" id="{F8055A36-9FB8-9F77-52A5-DC0C8225CAA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19996" y="1629209"/>
            <a:ext cx="11143349" cy="45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Breddebilde 16:9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8800"/>
            <a:ext cx="11143349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178435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9047156-01CD-CE95-300F-E53371E16B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3637" y="1620000"/>
            <a:ext cx="23143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for bilder i høyre boks</a:t>
            </a:r>
          </a:p>
          <a:p>
            <a:r>
              <a:rPr lang="nb-NO" dirty="0"/>
              <a:t>Liggende bilde</a:t>
            </a:r>
          </a:p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3AF1D-4CCA-1238-1321-DE5C8C4E52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608521" y="1989000"/>
            <a:ext cx="23143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Kort og beskrivende tittel</a:t>
            </a:r>
          </a:p>
          <a:p>
            <a:endParaRPr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99A2BBD-1FA8-7D18-FB33-675B8CE894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608521" y="3484006"/>
            <a:ext cx="23143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Korte og få kulepunkter</a:t>
            </a:r>
          </a:p>
          <a:p>
            <a:endParaRPr dirty="0"/>
          </a:p>
        </p:txBody>
      </p:sp>
      <p:sp>
        <p:nvSpPr>
          <p:cNvPr id="13" name="Kreditering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7920000" y="6408000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709BAD60-7C03-AA11-D5E0-79796B7E25E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0" hasCustomPrompt="1"/>
          </p:nvPr>
        </p:nvSpPr>
        <p:spPr>
          <a:xfrm>
            <a:off x="6096322" y="1397478"/>
            <a:ext cx="6095678" cy="4063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Breddebilde 2:3</a:t>
            </a:r>
          </a:p>
        </p:txBody>
      </p:sp>
      <p:sp>
        <p:nvSpPr>
          <p:cNvPr id="4" name="Kulepunkter">
            <a:extLst>
              <a:ext uri="{FF2B5EF4-FFF2-40B4-BE49-F238E27FC236}">
                <a16:creationId xmlns:a16="http://schemas.microsoft.com/office/drawing/2014/main" id="{6FEFBF3D-0581-675E-3DB8-5141E9B31EB2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19999" y="3435577"/>
            <a:ext cx="4163223" cy="180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Kulepunkter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8FDD2FA1-D5F6-CA8B-6AF8-55514FA543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1" y="2304000"/>
            <a:ext cx="4163222" cy="615553"/>
          </a:xfr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nb-NO" dirty="0"/>
              <a:t>Budskapet?</a:t>
            </a:r>
          </a:p>
        </p:txBody>
      </p:sp>
    </p:spTree>
    <p:extLst>
      <p:ext uri="{BB962C8B-B14F-4D97-AF65-F5344CB8AC3E}">
        <p14:creationId xmlns:p14="http://schemas.microsoft.com/office/powerpoint/2010/main" val="197566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6D5C9B-38F0-E23D-1C98-6DD0C908CA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85543" y="500482"/>
            <a:ext cx="232032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for bilde i venstre</a:t>
            </a:r>
          </a:p>
          <a:p>
            <a:r>
              <a:rPr lang="nb-NO" dirty="0"/>
              <a:t>Liggende bilde</a:t>
            </a:r>
          </a:p>
          <a:p>
            <a:endParaRPr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837E7F5-1266-9EB1-1C8D-CD43C797A6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557611" y="1642237"/>
            <a:ext cx="23143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Kulepunkter i boksen</a:t>
            </a:r>
          </a:p>
          <a:p>
            <a:endParaRPr dirty="0"/>
          </a:p>
        </p:txBody>
      </p:sp>
      <p:sp>
        <p:nvSpPr>
          <p:cNvPr id="13" name="Kreditering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581890" y="6327413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1" name="Kulepunkter">
            <a:extLst>
              <a:ext uri="{FF2B5EF4-FFF2-40B4-BE49-F238E27FC236}">
                <a16:creationId xmlns:a16="http://schemas.microsoft.com/office/drawing/2014/main" id="{6B593A4B-353D-56EE-9A0A-E6AA53D97F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8165432" y="1642237"/>
            <a:ext cx="3697919" cy="453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Kulepunkter</a:t>
            </a:r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F3C9EF02-1D2B-D7E4-EF42-102922CFD83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0" hasCustomPrompt="1"/>
          </p:nvPr>
        </p:nvSpPr>
        <p:spPr>
          <a:xfrm>
            <a:off x="720000" y="1629320"/>
            <a:ext cx="6805241" cy="453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Breddebilde 2:3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4335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346731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høy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5AC9911-E6B6-513C-1464-F30D4E9884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3637" y="1620000"/>
            <a:ext cx="23143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for bilder i høyre boks</a:t>
            </a:r>
          </a:p>
          <a:p>
            <a:r>
              <a:rPr lang="nb-NO" dirty="0"/>
              <a:t>Stående bilde 4:5 format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62168-99FC-D6A8-2A0E-EFAE17FD2E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78642" y="742836"/>
            <a:ext cx="231435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Kort tittel</a:t>
            </a:r>
          </a:p>
          <a:p>
            <a:endParaRPr lang="nb-NO" dirty="0"/>
          </a:p>
          <a:p>
            <a:r>
              <a:rPr lang="nb-NO" dirty="0"/>
              <a:t>Kulepunkter i boksen</a:t>
            </a:r>
          </a:p>
          <a:p>
            <a:endParaRPr dirty="0"/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20B9DBE3-88B7-EF1E-1D80-657998802B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Høydebilde 3:2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8A3C0C1A-6E26-1E29-8868-BCB7AA3706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7527925" y="6459215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0" name="Kulepunkter">
            <a:extLst>
              <a:ext uri="{FF2B5EF4-FFF2-40B4-BE49-F238E27FC236}">
                <a16:creationId xmlns:a16="http://schemas.microsoft.com/office/drawing/2014/main" id="{E4638E5C-C788-D003-9E45-0809CDD53F89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19999" y="3435577"/>
            <a:ext cx="5172363" cy="180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Kulepunkter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AFDDCC6-730D-86C3-67B2-7C9FD80DA8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2304000"/>
            <a:ext cx="5172363" cy="615553"/>
          </a:xfr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219240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B65CCB-626B-29D9-1FAE-535D105A6D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82373" y="1019835"/>
            <a:ext cx="236527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tilpasset bruk av </a:t>
            </a:r>
            <a:r>
              <a:rPr lang="nb-NO" dirty="0" err="1"/>
              <a:t>SmartArt</a:t>
            </a:r>
            <a:endParaRPr lang="nb-NO" dirty="0"/>
          </a:p>
          <a:p>
            <a:endParaRPr dirty="0"/>
          </a:p>
        </p:txBody>
      </p:sp>
      <p:sp>
        <p:nvSpPr>
          <p:cNvPr id="9" name="Plassholder for SmartArt 7">
            <a:extLst>
              <a:ext uri="{FF2B5EF4-FFF2-40B4-BE49-F238E27FC236}">
                <a16:creationId xmlns:a16="http://schemas.microsoft.com/office/drawing/2014/main" id="{EAC137AC-62BD-9F74-2A01-6D2129310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3" hasCustomPrompt="1"/>
          </p:nvPr>
        </p:nvSpPr>
        <p:spPr>
          <a:xfrm>
            <a:off x="720000" y="1620000"/>
            <a:ext cx="11128847" cy="4499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Legg til </a:t>
            </a:r>
            <a:r>
              <a:rPr lang="nb-NO" dirty="0" err="1"/>
              <a:t>SmartArt</a:t>
            </a:r>
            <a:r>
              <a:rPr lang="nb-NO" dirty="0"/>
              <a:t>…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557EF1-AC26-FB69-B2D9-94F2D05DBB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288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52302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B65CCB-626B-29D9-1FAE-535D105A6D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814457" y="658800"/>
            <a:ext cx="238132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tilpasset bruk av </a:t>
            </a:r>
            <a:r>
              <a:rPr lang="nb-NO" dirty="0" err="1"/>
              <a:t>SmartArt</a:t>
            </a:r>
            <a:endParaRPr lang="nb-NO" dirty="0"/>
          </a:p>
          <a:p>
            <a:endParaRPr lang="nb-NO" dirty="0"/>
          </a:p>
          <a:p>
            <a:r>
              <a:rPr lang="nb-NO" dirty="0"/>
              <a:t>Uten tittel</a:t>
            </a:r>
          </a:p>
          <a:p>
            <a:endParaRPr dirty="0"/>
          </a:p>
        </p:txBody>
      </p:sp>
      <p:sp>
        <p:nvSpPr>
          <p:cNvPr id="9" name="Plassholder for SmartArt 7">
            <a:extLst>
              <a:ext uri="{FF2B5EF4-FFF2-40B4-BE49-F238E27FC236}">
                <a16:creationId xmlns:a16="http://schemas.microsoft.com/office/drawing/2014/main" id="{EAC137AC-62BD-9F74-2A01-6D2129310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gm" sz="quarter" idx="13" hasCustomPrompt="1"/>
          </p:nvPr>
        </p:nvSpPr>
        <p:spPr>
          <a:xfrm>
            <a:off x="720000" y="658800"/>
            <a:ext cx="11128847" cy="5484473"/>
          </a:xfr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Legg til </a:t>
            </a:r>
            <a:r>
              <a:rPr lang="nb-NO" dirty="0" err="1"/>
              <a:t>SmartArt</a:t>
            </a:r>
            <a:r>
              <a:rPr lang="nb-NO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034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0D95E84-EC4D-173E-46D6-13B8A2E5C5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50287" y="1019835"/>
            <a:ext cx="22850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tilpasset sitater fra tekst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2AF2A-2DBC-474C-0AD7-AC8D300D95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818576" y="5874601"/>
            <a:ext cx="22850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Legg til kilden og eventuell grafikk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C02768AB-EC9E-E7BA-0CAD-BDDF849CCFE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0907238" y="5800932"/>
            <a:ext cx="936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/>
            </a:lvl1pPr>
          </a:lstStyle>
          <a:p>
            <a:r>
              <a:rPr lang="nb-NO" dirty="0"/>
              <a:t>Eventuell grafikk</a:t>
            </a:r>
          </a:p>
        </p:txBody>
      </p:sp>
      <p:sp>
        <p:nvSpPr>
          <p:cNvPr id="9" name="Kilde">
            <a:extLst>
              <a:ext uri="{FF2B5EF4-FFF2-40B4-BE49-F238E27FC236}">
                <a16:creationId xmlns:a16="http://schemas.microsoft.com/office/drawing/2014/main" id="{F75ED599-4222-44A8-AE92-AFD9B1ABBC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4" hasCustomPrompt="1"/>
          </p:nvPr>
        </p:nvSpPr>
        <p:spPr>
          <a:xfrm>
            <a:off x="6785811" y="5809467"/>
            <a:ext cx="3874477" cy="666529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Kilde</a:t>
            </a:r>
          </a:p>
        </p:txBody>
      </p:sp>
      <p:sp>
        <p:nvSpPr>
          <p:cNvPr id="8" name="Sitat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3" hasCustomPrompt="1"/>
          </p:nvPr>
        </p:nvSpPr>
        <p:spPr>
          <a:xfrm>
            <a:off x="720000" y="1620000"/>
            <a:ext cx="11123238" cy="36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Legg til sitat…</a:t>
            </a:r>
          </a:p>
        </p:txBody>
      </p:sp>
    </p:spTree>
    <p:extLst>
      <p:ext uri="{BB962C8B-B14F-4D97-AF65-F5344CB8AC3E}">
        <p14:creationId xmlns:p14="http://schemas.microsoft.com/office/powerpoint/2010/main" val="300591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 bakgrunn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D20B9E1-4CD8-024D-6C78-9E2346E197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06" y="7088015"/>
            <a:ext cx="1218999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Unngå for mye innhold – del eventuelt opp i flere bilder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Aldri under 18 </a:t>
            </a:r>
            <a:r>
              <a:rPr lang="nb-NO" dirty="0" err="1"/>
              <a:t>pkt</a:t>
            </a:r>
            <a:r>
              <a:rPr lang="nb-NO" dirty="0"/>
              <a:t> skriftstørrelse</a:t>
            </a:r>
          </a:p>
          <a:p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C40A9AA7-F56A-AEE6-1175-FC4B0D9DBF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2CBD46E-6C53-4B89-2AAA-79226E1A6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7920000" y="6408000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55271C4-E426-5F7A-119E-2AD04790EE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Heldekkende bakgrunnsbilde 16:9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720000" y="4452243"/>
            <a:ext cx="576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Navn </a:t>
            </a:r>
          </a:p>
          <a:p>
            <a:r>
              <a:rPr lang="nb-NO" dirty="0"/>
              <a:t>Dato </a:t>
            </a:r>
          </a:p>
          <a:p>
            <a:r>
              <a:rPr lang="nb-NO" dirty="0"/>
              <a:t>Sted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720000" y="1332000"/>
            <a:ext cx="9720000" cy="1846659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rPr lang="nb-NO" dirty="0"/>
              <a:t>Hva er budskapet?</a:t>
            </a:r>
          </a:p>
        </p:txBody>
      </p:sp>
    </p:spTree>
    <p:extLst>
      <p:ext uri="{BB962C8B-B14F-4D97-AF65-F5344CB8AC3E}">
        <p14:creationId xmlns:p14="http://schemas.microsoft.com/office/powerpoint/2010/main" val="160255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458C61B-2210-5D45-538B-452150D30C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18204" y="1019835"/>
            <a:ext cx="164450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tilpasset sitater fra tekst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5D912-6233-A3D3-38A8-ABABCE7F64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298325" y="1620000"/>
            <a:ext cx="224584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Legg til en bildefil med forsiden</a:t>
            </a:r>
          </a:p>
          <a:p>
            <a:endParaRPr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ED97701-2C02-4DD2-51D0-13F6CF9D17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298325" y="5422223"/>
            <a:ext cx="22458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Legg til kilden</a:t>
            </a:r>
          </a:p>
          <a:p>
            <a:endParaRPr dirty="0"/>
          </a:p>
        </p:txBody>
      </p:sp>
      <p:sp>
        <p:nvSpPr>
          <p:cNvPr id="10" name="Kilde">
            <a:extLst>
              <a:ext uri="{FF2B5EF4-FFF2-40B4-BE49-F238E27FC236}">
                <a16:creationId xmlns:a16="http://schemas.microsoft.com/office/drawing/2014/main" id="{3818CAD8-C384-D9BF-E9D9-BB78DD831C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4" hasCustomPrompt="1"/>
          </p:nvPr>
        </p:nvSpPr>
        <p:spPr>
          <a:xfrm>
            <a:off x="8950570" y="5422223"/>
            <a:ext cx="2245848" cy="56087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Kilde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C81D5D5A-6D57-F1B4-EBC9-ED8F18611548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8654686" y="1619999"/>
            <a:ext cx="2541732" cy="36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A4-side</a:t>
            </a:r>
          </a:p>
        </p:txBody>
      </p:sp>
      <p:sp>
        <p:nvSpPr>
          <p:cNvPr id="8" name="Sitat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3" hasCustomPrompt="1"/>
          </p:nvPr>
        </p:nvSpPr>
        <p:spPr>
          <a:xfrm>
            <a:off x="720000" y="1620000"/>
            <a:ext cx="7020000" cy="36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Legg til sitat…</a:t>
            </a:r>
          </a:p>
        </p:txBody>
      </p:sp>
    </p:spTree>
    <p:extLst>
      <p:ext uri="{BB962C8B-B14F-4D97-AF65-F5344CB8AC3E}">
        <p14:creationId xmlns:p14="http://schemas.microsoft.com/office/powerpoint/2010/main" val="29903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A4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7780672-373C-6775-9FB4-0AA41DDF0B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3637" y="1620000"/>
            <a:ext cx="231435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for bilder i høyre boks</a:t>
            </a:r>
          </a:p>
          <a:p>
            <a:r>
              <a:rPr lang="nb-NO" dirty="0"/>
              <a:t>Stående bilde i hele høyden</a:t>
            </a:r>
          </a:p>
          <a:p>
            <a:endParaRPr dirty="0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F9597B3A-E682-C92B-A2D8-B7788F9995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350000" y="0"/>
            <a:ext cx="484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A4-side</a:t>
            </a:r>
          </a:p>
        </p:txBody>
      </p:sp>
      <p:sp>
        <p:nvSpPr>
          <p:cNvPr id="6" name="Kreditering">
            <a:extLst>
              <a:ext uri="{FF2B5EF4-FFF2-40B4-BE49-F238E27FC236}">
                <a16:creationId xmlns:a16="http://schemas.microsoft.com/office/drawing/2014/main" id="{ACA27FA6-15DD-B221-D628-04A46DF352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527925" y="6459215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20000"/>
            <a:ext cx="4824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4824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budskapet?</a:t>
            </a:r>
          </a:p>
        </p:txBody>
      </p:sp>
    </p:spTree>
    <p:extLst>
      <p:ext uri="{BB962C8B-B14F-4D97-AF65-F5344CB8AC3E}">
        <p14:creationId xmlns:p14="http://schemas.microsoft.com/office/powerpoint/2010/main" val="162853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dobbel A4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7780672-373C-6775-9FB4-0AA41DDF0B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443637" y="1620000"/>
            <a:ext cx="231435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Denne er egnet for bilder i høyre boks</a:t>
            </a:r>
          </a:p>
          <a:p>
            <a:r>
              <a:rPr lang="nb-NO" dirty="0"/>
              <a:t>Stående bilde i hele høyden</a:t>
            </a:r>
          </a:p>
          <a:p>
            <a:endParaRPr dirty="0"/>
          </a:p>
        </p:txBody>
      </p:sp>
      <p:sp>
        <p:nvSpPr>
          <p:cNvPr id="6" name="Kreditering">
            <a:extLst>
              <a:ext uri="{FF2B5EF4-FFF2-40B4-BE49-F238E27FC236}">
                <a16:creationId xmlns:a16="http://schemas.microsoft.com/office/drawing/2014/main" id="{ACA27FA6-15DD-B221-D628-04A46DF352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527925" y="6459215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4" name="Bilde">
            <a:extLst>
              <a:ext uri="{FF2B5EF4-FFF2-40B4-BE49-F238E27FC236}">
                <a16:creationId xmlns:a16="http://schemas.microsoft.com/office/drawing/2014/main" id="{68FF3086-3786-6FFB-A9AE-F33BE44E236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616632" y="1620000"/>
            <a:ext cx="5575368" cy="39454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Dobbel A4-side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20000"/>
            <a:ext cx="4824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4824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budskapet?</a:t>
            </a:r>
          </a:p>
        </p:txBody>
      </p:sp>
    </p:spTree>
    <p:extLst>
      <p:ext uri="{BB962C8B-B14F-4D97-AF65-F5344CB8AC3E}">
        <p14:creationId xmlns:p14="http://schemas.microsoft.com/office/powerpoint/2010/main" val="1631910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øy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ECA9976-04E6-9F55-7330-384CD609A4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01789" y="212690"/>
            <a:ext cx="230073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Mellomtittel – brukes ved skifte av tema</a:t>
            </a:r>
          </a:p>
          <a:p>
            <a:endParaRPr lang="nb-NO" dirty="0"/>
          </a:p>
          <a:p>
            <a:r>
              <a:rPr lang="nb-NO" dirty="0"/>
              <a:t>Plass til høydebilde</a:t>
            </a:r>
          </a:p>
        </p:txBody>
      </p:sp>
      <p:sp>
        <p:nvSpPr>
          <p:cNvPr id="3" name="Bilde">
            <a:extLst>
              <a:ext uri="{FF2B5EF4-FFF2-40B4-BE49-F238E27FC236}">
                <a16:creationId xmlns:a16="http://schemas.microsoft.com/office/drawing/2014/main" id="{991AB3E3-489E-F423-2206-644FA5DD2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Høydebilde 3:2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4E110F41-C47C-10A2-D0F4-711D3D2344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527925" y="6459215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2795469"/>
            <a:ext cx="4968624" cy="1267062"/>
          </a:xfrm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Mellomtittel</a:t>
            </a:r>
          </a:p>
        </p:txBody>
      </p:sp>
    </p:spTree>
    <p:extLst>
      <p:ext uri="{BB962C8B-B14F-4D97-AF65-F5344CB8AC3E}">
        <p14:creationId xmlns:p14="http://schemas.microsoft.com/office/powerpoint/2010/main" val="1850204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med bred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6D3884E-B572-CF35-1477-E990AE37FF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653662" y="742079"/>
            <a:ext cx="164450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Mellomtittel – brukes ved skifte av tema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A3E0CFCD-8436-F482-A24C-AC2E7307D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527925" y="6459215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658D2326-656F-62DE-DB2D-871CC3951F0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20" hasCustomPrompt="1"/>
          </p:nvPr>
        </p:nvSpPr>
        <p:spPr>
          <a:xfrm>
            <a:off x="6096000" y="1397478"/>
            <a:ext cx="6095678" cy="4063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Breddebilde 2:3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2795469"/>
            <a:ext cx="5229244" cy="1267062"/>
          </a:xfrm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Mellomtittel</a:t>
            </a:r>
          </a:p>
        </p:txBody>
      </p:sp>
    </p:spTree>
    <p:extLst>
      <p:ext uri="{BB962C8B-B14F-4D97-AF65-F5344CB8AC3E}">
        <p14:creationId xmlns:p14="http://schemas.microsoft.com/office/powerpoint/2010/main" val="1099020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737F14F-4765-CA97-B1CD-99FE3A10C1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01788" y="132480"/>
            <a:ext cx="164450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Mellomtittel – brukes ved skifte av tema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AE983E5-DE91-7696-6D91-9C5D3918E4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686330" y="2333804"/>
            <a:ext cx="306802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b-NO" dirty="0"/>
              <a:t>Heldekkende bilde bak mellomtittel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FC5BFF49-9249-3FE3-FCE9-BBE337ADC1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Heldekkende bilde i bakgrunnen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7BEF4CA2-F635-6994-B339-AB4FC96E4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527925" y="6459215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570530" y="2795469"/>
            <a:ext cx="4968624" cy="1267062"/>
          </a:xfrm>
        </p:spPr>
        <p:txBody>
          <a:bodyPr lIns="0" tIns="0" rIns="0" bIns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Mellomtittel</a:t>
            </a:r>
          </a:p>
        </p:txBody>
      </p:sp>
    </p:spTree>
    <p:extLst>
      <p:ext uri="{BB962C8B-B14F-4D97-AF65-F5344CB8AC3E}">
        <p14:creationId xmlns:p14="http://schemas.microsoft.com/office/powerpoint/2010/main" val="958468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100D7AB2-3160-BC4D-1CD6-0837C18E4D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914E198-8C52-8A9E-2362-716AF53832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216577" y="1615914"/>
            <a:ext cx="30597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Heldekkende bilde – uten noe annet innhold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49646B0A-53BB-731B-1ACA-AD38C1D0D0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 anchor="t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Heldekkende bilde 16:9</a:t>
            </a:r>
          </a:p>
        </p:txBody>
      </p:sp>
      <p:sp>
        <p:nvSpPr>
          <p:cNvPr id="10" name="Kreditering">
            <a:extLst>
              <a:ext uri="{FF2B5EF4-FFF2-40B4-BE49-F238E27FC236}">
                <a16:creationId xmlns:a16="http://schemas.microsoft.com/office/drawing/2014/main" id="{7F105C86-A0C4-2A7E-36C4-EEC892969F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EFE3EDE5-E130-C6BF-DFD7-0548AB2D6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430753" y="63874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84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ldekk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8872640-E82A-34B9-1AF3-593EE4EA46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216577" y="1615914"/>
            <a:ext cx="30597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Heldekkende video– uten noe annet innhold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26AA04-8A08-4940-3BAB-4DFDC29AF3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58560" y="2194560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Sett inn video i 16:9 format</a:t>
            </a:r>
          </a:p>
        </p:txBody>
      </p:sp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B4388F5E-68D1-E29C-0C56-F1E20C9633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video</a:t>
            </a:r>
          </a:p>
        </p:txBody>
      </p:sp>
      <p:sp>
        <p:nvSpPr>
          <p:cNvPr id="10" name="Kreditering">
            <a:extLst>
              <a:ext uri="{FF2B5EF4-FFF2-40B4-BE49-F238E27FC236}">
                <a16:creationId xmlns:a16="http://schemas.microsoft.com/office/drawing/2014/main" id="{7F105C86-A0C4-2A7E-36C4-EEC892969F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100D7AB2-3160-BC4D-1CD6-0837C18E4D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388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ark prosjekt bredde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BDE581D-6AB8-37D1-D78D-DCC9BBC4AA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349927" y="507918"/>
            <a:ext cx="305974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Faktaark om et prosjekt</a:t>
            </a:r>
          </a:p>
          <a:p>
            <a:endParaRPr lang="nb-NO" dirty="0"/>
          </a:p>
          <a:p>
            <a:r>
              <a:rPr lang="nb-NO" dirty="0"/>
              <a:t>Sett inn verdier og tall</a:t>
            </a:r>
          </a:p>
          <a:p>
            <a:endParaRPr lang="nb-NO" dirty="0"/>
          </a:p>
          <a:p>
            <a:r>
              <a:rPr lang="nb-NO" dirty="0"/>
              <a:t>Sett inn en kort beskrivelse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319EDF9-04F0-39A5-DF88-52D104270B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740183" y="1615914"/>
            <a:ext cx="30597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Kart i breddeformat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1E48587-EFE6-A958-0A4D-4C0D7FEADA4B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144000" y="1598182"/>
            <a:ext cx="5752716" cy="46021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Kart i bredde3:4</a:t>
            </a:r>
          </a:p>
        </p:txBody>
      </p:sp>
      <p:graphicFrame>
        <p:nvGraphicFramePr>
          <p:cNvPr id="3" name="Fakta">
            <a:extLst>
              <a:ext uri="{FF2B5EF4-FFF2-40B4-BE49-F238E27FC236}">
                <a16:creationId xmlns:a16="http://schemas.microsoft.com/office/drawing/2014/main" id="{1D6B4466-C4D9-A0BC-4EEA-7711E46C0701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3080031751"/>
              </p:ext>
            </p:extLst>
          </p:nvPr>
        </p:nvGraphicFramePr>
        <p:xfrm>
          <a:off x="720000" y="1598182"/>
          <a:ext cx="5211488" cy="450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5744">
                  <a:extLst>
                    <a:ext uri="{9D8B030D-6E8A-4147-A177-3AD203B41FA5}">
                      <a16:colId xmlns:a16="http://schemas.microsoft.com/office/drawing/2014/main" val="1419163582"/>
                    </a:ext>
                  </a:extLst>
                </a:gridCol>
                <a:gridCol w="2605744">
                  <a:extLst>
                    <a:ext uri="{9D8B030D-6E8A-4147-A177-3AD203B41FA5}">
                      <a16:colId xmlns:a16="http://schemas.microsoft.com/office/drawing/2014/main" val="1433823786"/>
                    </a:ext>
                  </a:extLst>
                </a:gridCol>
              </a:tblGrid>
              <a:tr h="685812">
                <a:tc>
                  <a:txBody>
                    <a:bodyPr/>
                    <a:lstStyle/>
                    <a:p>
                      <a:pPr algn="r"/>
                      <a:r>
                        <a:rPr lang="nb-NO" b="1" dirty="0"/>
                        <a:t>#Verdi1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#tall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3948"/>
                  </a:ext>
                </a:extLst>
              </a:tr>
              <a:tr h="685812">
                <a:tc>
                  <a:txBody>
                    <a:bodyPr/>
                    <a:lstStyle/>
                    <a:p>
                      <a:pPr algn="r"/>
                      <a:r>
                        <a:rPr lang="nb-NO" b="1" dirty="0"/>
                        <a:t>#Verdi2: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#tall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1629"/>
                  </a:ext>
                </a:extLst>
              </a:tr>
              <a:tr h="685812">
                <a:tc>
                  <a:txBody>
                    <a:bodyPr/>
                    <a:lstStyle/>
                    <a:p>
                      <a:pPr algn="r"/>
                      <a:r>
                        <a:rPr lang="nb-NO" b="1" dirty="0"/>
                        <a:t>#Verdi3: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#tall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98257"/>
                  </a:ext>
                </a:extLst>
              </a:tr>
              <a:tr h="457319">
                <a:tc gridSpan="2"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#beskrivelse</a:t>
                      </a:r>
                    </a:p>
                  </a:txBody>
                  <a:tcPr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99407"/>
                  </a:ext>
                </a:extLst>
              </a:tr>
              <a:tr h="1985245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51864"/>
                  </a:ext>
                </a:extLst>
              </a:tr>
            </a:tbl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4335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Faktaark prosjekt</a:t>
            </a:r>
          </a:p>
        </p:txBody>
      </p:sp>
    </p:spTree>
    <p:extLst>
      <p:ext uri="{BB962C8B-B14F-4D97-AF65-F5344CB8AC3E}">
        <p14:creationId xmlns:p14="http://schemas.microsoft.com/office/powerpoint/2010/main" val="3857445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ark prosjekt høyde 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62F653AB-87E8-CCF2-71B3-3BD3A3A31E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597577" y="675832"/>
            <a:ext cx="305974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Faktaark om et prosjekt</a:t>
            </a:r>
          </a:p>
          <a:p>
            <a:endParaRPr lang="nb-NO" dirty="0"/>
          </a:p>
          <a:p>
            <a:r>
              <a:rPr lang="nb-NO" dirty="0"/>
              <a:t>Sett inn verdier og tall</a:t>
            </a:r>
          </a:p>
          <a:p>
            <a:endParaRPr lang="nb-NO" dirty="0"/>
          </a:p>
          <a:p>
            <a:r>
              <a:rPr lang="nb-NO" dirty="0"/>
              <a:t>Sett inn en kort beskrivelse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E87A5EB-6967-02B1-1865-495FCC61DE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740183" y="1615914"/>
            <a:ext cx="30597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Kart i høydeformat</a:t>
            </a:r>
          </a:p>
        </p:txBody>
      </p:sp>
      <p:graphicFrame>
        <p:nvGraphicFramePr>
          <p:cNvPr id="5" name="Fakta">
            <a:extLst>
              <a:ext uri="{FF2B5EF4-FFF2-40B4-BE49-F238E27FC236}">
                <a16:creationId xmlns:a16="http://schemas.microsoft.com/office/drawing/2014/main" id="{E547A203-ABC5-B560-774F-17C475B97752}"/>
              </a:ext>
            </a:extLst>
          </p:cNvPr>
          <p:cNvGraphicFramePr>
            <a:graphicFrameLocks noGrp="1" noDrilldown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1211582071"/>
              </p:ext>
            </p:extLst>
          </p:nvPr>
        </p:nvGraphicFramePr>
        <p:xfrm>
          <a:off x="720000" y="1598182"/>
          <a:ext cx="5211488" cy="450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05744">
                  <a:extLst>
                    <a:ext uri="{9D8B030D-6E8A-4147-A177-3AD203B41FA5}">
                      <a16:colId xmlns:a16="http://schemas.microsoft.com/office/drawing/2014/main" val="1419163582"/>
                    </a:ext>
                  </a:extLst>
                </a:gridCol>
                <a:gridCol w="2605744">
                  <a:extLst>
                    <a:ext uri="{9D8B030D-6E8A-4147-A177-3AD203B41FA5}">
                      <a16:colId xmlns:a16="http://schemas.microsoft.com/office/drawing/2014/main" val="1433823786"/>
                    </a:ext>
                  </a:extLst>
                </a:gridCol>
              </a:tblGrid>
              <a:tr h="685812">
                <a:tc>
                  <a:txBody>
                    <a:bodyPr/>
                    <a:lstStyle/>
                    <a:p>
                      <a:pPr algn="r"/>
                      <a:r>
                        <a:rPr lang="nb-NO" b="1" dirty="0"/>
                        <a:t>#Verdi1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#tall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83948"/>
                  </a:ext>
                </a:extLst>
              </a:tr>
              <a:tr h="685812">
                <a:tc>
                  <a:txBody>
                    <a:bodyPr/>
                    <a:lstStyle/>
                    <a:p>
                      <a:pPr algn="r"/>
                      <a:r>
                        <a:rPr lang="nb-NO" b="1" dirty="0"/>
                        <a:t>#Verdi2: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#tall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1629"/>
                  </a:ext>
                </a:extLst>
              </a:tr>
              <a:tr h="685812">
                <a:tc>
                  <a:txBody>
                    <a:bodyPr/>
                    <a:lstStyle/>
                    <a:p>
                      <a:pPr algn="r"/>
                      <a:r>
                        <a:rPr lang="nb-NO" b="1" dirty="0"/>
                        <a:t>#Verdi3: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#tall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98257"/>
                  </a:ext>
                </a:extLst>
              </a:tr>
              <a:tr h="457319">
                <a:tc gridSpan="2"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#beskrivelse</a:t>
                      </a:r>
                    </a:p>
                  </a:txBody>
                  <a:tcPr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799407"/>
                  </a:ext>
                </a:extLst>
              </a:tr>
              <a:tr h="1985245"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b-NO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51864"/>
                  </a:ext>
                </a:extLst>
              </a:tr>
            </a:tbl>
          </a:graphicData>
        </a:graphic>
      </p:graphicFrame>
      <p:sp>
        <p:nvSpPr>
          <p:cNvPr id="6" name="Bilde">
            <a:extLst>
              <a:ext uri="{FF2B5EF4-FFF2-40B4-BE49-F238E27FC236}">
                <a16:creationId xmlns:a16="http://schemas.microsoft.com/office/drawing/2014/main" id="{4839C8DC-08E4-95B9-5C17-57147576E3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144000" y="0"/>
            <a:ext cx="6048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Kart i høyde 4:3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8800"/>
            <a:ext cx="5040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Faktaark prosjekt</a:t>
            </a:r>
          </a:p>
        </p:txBody>
      </p:sp>
    </p:spTree>
    <p:extLst>
      <p:ext uri="{BB962C8B-B14F-4D97-AF65-F5344CB8AC3E}">
        <p14:creationId xmlns:p14="http://schemas.microsoft.com/office/powerpoint/2010/main" val="290135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DD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 bakgrunn">
            <a:extLst>
              <a:ext uri="{FF2B5EF4-FFF2-40B4-BE49-F238E27FC236}">
                <a16:creationId xmlns:a16="http://schemas.microsoft.com/office/drawing/2014/main" id="{B8E2F20A-947E-85F8-AB85-44A25D28FD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40000"/>
          </a:blip>
          <a:srcRect r="21055" b="51074"/>
          <a:stretch/>
        </p:blipFill>
        <p:spPr>
          <a:xfrm>
            <a:off x="7707194" y="3797497"/>
            <a:ext cx="4484663" cy="3060503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720000" y="4165200"/>
            <a:ext cx="576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>
                <a:solidFill>
                  <a:schemeClr val="dk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Navn </a:t>
            </a:r>
          </a:p>
          <a:p>
            <a:r>
              <a:rPr lang="nb-NO" dirty="0"/>
              <a:t>Dato </a:t>
            </a:r>
          </a:p>
          <a:p>
            <a:r>
              <a:rPr lang="nb-NO" dirty="0"/>
              <a:t>Sted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720000" y="1332000"/>
            <a:ext cx="9720000" cy="1846659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6000">
                <a:solidFill>
                  <a:srgbClr val="589199"/>
                </a:solidFill>
              </a:defRPr>
            </a:lvl1pPr>
          </a:lstStyle>
          <a:p>
            <a:r>
              <a:rPr lang="nb-NO" dirty="0"/>
              <a:t>Hva er budskapet?</a:t>
            </a:r>
          </a:p>
        </p:txBody>
      </p:sp>
    </p:spTree>
    <p:extLst>
      <p:ext uri="{BB962C8B-B14F-4D97-AF65-F5344CB8AC3E}">
        <p14:creationId xmlns:p14="http://schemas.microsoft.com/office/powerpoint/2010/main" val="1156782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e">
            <a:extLst>
              <a:ext uri="{FF2B5EF4-FFF2-40B4-BE49-F238E27FC236}">
                <a16:creationId xmlns:a16="http://schemas.microsoft.com/office/drawing/2014/main" id="{A78FCB53-EB19-3E02-4CAE-4B4529F2FE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20000" y="1699200"/>
            <a:ext cx="11143349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Kart i bredde 16:9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8800"/>
            <a:ext cx="11143349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Kart i breddeformat</a:t>
            </a:r>
          </a:p>
        </p:txBody>
      </p:sp>
    </p:spTree>
    <p:extLst>
      <p:ext uri="{BB962C8B-B14F-4D97-AF65-F5344CB8AC3E}">
        <p14:creationId xmlns:p14="http://schemas.microsoft.com/office/powerpoint/2010/main" val="3760859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C29FB-7CFA-0720-55EC-7D80FE6591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804473" y="3730464"/>
            <a:ext cx="30597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Kart i breddeformat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2A7CD3D-0E8E-28D8-0A20-B0EA9CFCD0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673777" y="1430829"/>
            <a:ext cx="30597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Kort beskrivelse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7F720E-87D1-D0FA-8F73-56A54442B4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720725" y="1616075"/>
            <a:ext cx="11142663" cy="15367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Kart">
            <a:extLst>
              <a:ext uri="{FF2B5EF4-FFF2-40B4-BE49-F238E27FC236}">
                <a16:creationId xmlns:a16="http://schemas.microsoft.com/office/drawing/2014/main" id="{F8055A36-9FB8-9F77-52A5-DC0C8225C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19997" y="3429000"/>
            <a:ext cx="11143349" cy="2700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Kart bredde 30,95 cm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719999"/>
            <a:ext cx="11143349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Kart i breddeformat og tekst</a:t>
            </a:r>
          </a:p>
        </p:txBody>
      </p:sp>
    </p:spTree>
    <p:extLst>
      <p:ext uri="{BB962C8B-B14F-4D97-AF65-F5344CB8AC3E}">
        <p14:creationId xmlns:p14="http://schemas.microsoft.com/office/powerpoint/2010/main" val="185543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kvadrat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art">
            <a:extLst>
              <a:ext uri="{FF2B5EF4-FFF2-40B4-BE49-F238E27FC236}">
                <a16:creationId xmlns:a16="http://schemas.microsoft.com/office/drawing/2014/main" id="{522F0AB0-7A07-8E9F-4046-319DF0CA85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6972002" y="1620000"/>
            <a:ext cx="450000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Kvadratisk kart 1:1</a:t>
            </a:r>
          </a:p>
        </p:txBody>
      </p:sp>
      <p:sp>
        <p:nvSpPr>
          <p:cNvPr id="7" name="Kart">
            <a:extLst>
              <a:ext uri="{FF2B5EF4-FFF2-40B4-BE49-F238E27FC236}">
                <a16:creationId xmlns:a16="http://schemas.microsoft.com/office/drawing/2014/main" id="{FFE09D3A-84CB-785A-B451-A5A577823D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720000" y="1620000"/>
            <a:ext cx="450000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Kvadratisk kart 1:1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8800"/>
            <a:ext cx="10367999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To kart i kvadratiskformat</a:t>
            </a:r>
          </a:p>
        </p:txBody>
      </p:sp>
    </p:spTree>
    <p:extLst>
      <p:ext uri="{BB962C8B-B14F-4D97-AF65-F5344CB8AC3E}">
        <p14:creationId xmlns:p14="http://schemas.microsoft.com/office/powerpoint/2010/main" val="40728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 og høy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">
            <a:extLst>
              <a:ext uri="{FF2B5EF4-FFF2-40B4-BE49-F238E27FC236}">
                <a16:creationId xmlns:a16="http://schemas.microsoft.com/office/drawing/2014/main" id="{5EE79200-8DFF-1E0D-C316-3227DD80585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6892802" y="1620000"/>
            <a:ext cx="3434400" cy="4528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Kart i høyde 4:3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4714E120-8E0E-D7D4-29D7-26882E43BE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720000" y="1620000"/>
            <a:ext cx="4579200" cy="343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Kart i bredde 4:3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8800"/>
            <a:ext cx="6653435" cy="862617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Kart i bredde og høyde</a:t>
            </a:r>
          </a:p>
        </p:txBody>
      </p:sp>
    </p:spTree>
    <p:extLst>
      <p:ext uri="{BB962C8B-B14F-4D97-AF65-F5344CB8AC3E}">
        <p14:creationId xmlns:p14="http://schemas.microsoft.com/office/powerpoint/2010/main" val="4267313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840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B308909-002C-6F69-623D-A4B6318624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7975" y="2354838"/>
            <a:ext cx="6006303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1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55271C4-E426-5F7A-119E-2AD04790EE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999" y="1908001"/>
            <a:ext cx="9720000" cy="1846659"/>
          </a:xfrm>
        </p:spPr>
        <p:txBody>
          <a:bodyPr lIns="0" tIns="0" rIns="0" bIns="0" anchor="b"/>
          <a:lstStyle>
            <a:lvl1pPr algn="l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999" y="4320000"/>
            <a:ext cx="576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Sett inn undertittel, navn på foredragsholder, innholds-eiere, dato eller annet relevant innhold.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1EF2C2-F970-A07F-1F3B-B20E7977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6C7293-CBC5-94A9-8EEE-CEDF3BF1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70AD5-A5B9-8CA5-FE24-BD9E39BB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C40A9AA7-F56A-AEE6-1175-FC4B0D9DBF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2CBD46E-6C53-4B89-2AAA-79226E1A6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3658097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999" y="1908001"/>
            <a:ext cx="9720000" cy="1846659"/>
          </a:xfrm>
        </p:spPr>
        <p:txBody>
          <a:bodyPr lIns="0" tIns="0" rIns="0" bIns="0" anchor="b"/>
          <a:lstStyle>
            <a:lvl1pPr algn="l">
              <a:lnSpc>
                <a:spcPct val="100000"/>
              </a:lnSpc>
              <a:spcBef>
                <a:spcPts val="0"/>
              </a:spcBef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9999" y="4320000"/>
            <a:ext cx="576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Sett inn undertittel, navn på foredragsholder, innholds-eiere, dato eller annet relevant innhold.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1EF2C2-F970-A07F-1F3B-B20E7977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6C7293-CBC5-94A9-8EEE-CEDF3BF1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70AD5-A5B9-8CA5-FE24-BD9E39BB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8BD4114-01F3-730C-3AC0-814F8ACA9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20510" b="50954"/>
          <a:stretch/>
        </p:blipFill>
        <p:spPr>
          <a:xfrm>
            <a:off x="7687316" y="3797497"/>
            <a:ext cx="4504684" cy="30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8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0D2B90-A8A9-30B4-EF4A-2D93F74E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1" y="1620000"/>
            <a:ext cx="9721329" cy="46817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2E0910D-1DD7-76BD-D952-80FDD80075FF}"/>
              </a:ext>
            </a:extLst>
          </p:cNvPr>
          <p:cNvSpPr txBox="1"/>
          <p:nvPr userDrawn="1"/>
        </p:nvSpPr>
        <p:spPr>
          <a:xfrm>
            <a:off x="0" y="7029450"/>
            <a:ext cx="12192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Vurdere tekst nederst på siden: Om innholdet ditt ikke passer å én side, del det opp å to sider. Dette er bedre for mottakeren enn å justere tekststørrelsen ned så alt kommer på samme side.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5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2AF022B-741B-CEA4-DEA7-479961BF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2FD8-AAC5-4D8E-9841-9632398E9A14}" type="datetimeFigureOut">
              <a:rPr lang="nb-NO" smtClean="0"/>
              <a:pPr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1807508-7926-C6F9-A9FB-DA8F86F2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DC659E5-FB7D-BE9E-1DC3-E3368886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BF8A-FC70-4F5D-A357-CA0A714006B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9135530-E3D3-4AE5-339D-6970ED9AB2EF}"/>
              </a:ext>
            </a:extLst>
          </p:cNvPr>
          <p:cNvSpPr/>
          <p:nvPr userDrawn="1"/>
        </p:nvSpPr>
        <p:spPr>
          <a:xfrm>
            <a:off x="900000" y="2735999"/>
            <a:ext cx="24480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4000" dirty="0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Agenda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D361F6D4-893F-EB61-80C1-30B2B0A3C5B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9999" y="719999"/>
            <a:ext cx="7560000" cy="5220000"/>
          </a:xfrm>
        </p:spPr>
        <p:txBody>
          <a:bodyPr lIns="0" tIns="0" rIns="0" bIns="0" anchor="ctr">
            <a:normAutofit/>
          </a:bodyPr>
          <a:lstStyle>
            <a:lvl1pPr marL="342000" indent="-342000">
              <a:lnSpc>
                <a:spcPct val="110000"/>
              </a:lnSpc>
              <a:spcBef>
                <a:spcPts val="1200"/>
              </a:spcBef>
              <a:defRPr sz="2400">
                <a:latin typeface="+mj-lt"/>
              </a:defRPr>
            </a:lvl1pPr>
            <a:lvl2pPr>
              <a:lnSpc>
                <a:spcPct val="110000"/>
              </a:lnSpc>
              <a:defRPr sz="2400">
                <a:latin typeface="+mj-lt"/>
              </a:defRPr>
            </a:lvl2pPr>
            <a:lvl3pPr>
              <a:lnSpc>
                <a:spcPct val="110000"/>
              </a:lnSpc>
              <a:defRPr sz="2400">
                <a:latin typeface="+mj-lt"/>
              </a:defRPr>
            </a:lvl3pPr>
            <a:lvl4pPr>
              <a:lnSpc>
                <a:spcPct val="110000"/>
              </a:lnSpc>
              <a:defRPr sz="2400">
                <a:latin typeface="+mj-lt"/>
              </a:defRPr>
            </a:lvl4pPr>
            <a:lvl5pPr>
              <a:lnSpc>
                <a:spcPct val="110000"/>
              </a:lnSpc>
              <a:defRPr sz="2400"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17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gendapunkter">
            <a:extLst>
              <a:ext uri="{FF2B5EF4-FFF2-40B4-BE49-F238E27FC236}">
                <a16:creationId xmlns:a16="http://schemas.microsoft.com/office/drawing/2014/main" id="{D361F6D4-893F-EB61-80C1-30B2B0A3C5B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body" idx="13" hasCustomPrompt="1"/>
          </p:nvPr>
        </p:nvSpPr>
        <p:spPr>
          <a:xfrm>
            <a:off x="3626376" y="819000"/>
            <a:ext cx="7560000" cy="5220000"/>
          </a:xfrm>
        </p:spPr>
        <p:txBody>
          <a:bodyPr lIns="0" tIns="0" rIns="0" bIns="0" anchor="ctr">
            <a:normAutofit/>
          </a:bodyPr>
          <a:lstStyle>
            <a:lvl1pPr marL="342000" indent="-342000">
              <a:lnSpc>
                <a:spcPct val="110000"/>
              </a:lnSpc>
              <a:spcBef>
                <a:spcPts val="1200"/>
              </a:spcBef>
              <a:defRPr sz="2400">
                <a:latin typeface="+mj-lt"/>
              </a:defRPr>
            </a:lvl1pPr>
            <a:lvl2pPr>
              <a:lnSpc>
                <a:spcPct val="110000"/>
              </a:lnSpc>
              <a:defRPr sz="2400">
                <a:latin typeface="+mj-lt"/>
              </a:defRPr>
            </a:lvl2pPr>
            <a:lvl3pPr>
              <a:lnSpc>
                <a:spcPct val="110000"/>
              </a:lnSpc>
              <a:defRPr sz="2400">
                <a:latin typeface="+mj-lt"/>
              </a:defRPr>
            </a:lvl3pPr>
            <a:lvl4pPr>
              <a:lnSpc>
                <a:spcPct val="110000"/>
              </a:lnSpc>
              <a:defRPr sz="2400">
                <a:latin typeface="+mj-lt"/>
              </a:defRPr>
            </a:lvl4pPr>
            <a:lvl5pPr>
              <a:lnSpc>
                <a:spcPct val="110000"/>
              </a:lnSpc>
              <a:defRPr sz="2400">
                <a:latin typeface="+mj-lt"/>
              </a:defRPr>
            </a:lvl5pPr>
          </a:lstStyle>
          <a:p>
            <a:pPr lvl="0"/>
            <a:r>
              <a:rPr lang="nb-NO" dirty="0"/>
              <a:t>Hva skal du snakke om?</a:t>
            </a:r>
          </a:p>
        </p:txBody>
      </p:sp>
      <p:sp>
        <p:nvSpPr>
          <p:cNvPr id="6" name="Agenda">
            <a:extLst>
              <a:ext uri="{FF2B5EF4-FFF2-40B4-BE49-F238E27FC236}">
                <a16:creationId xmlns:a16="http://schemas.microsoft.com/office/drawing/2014/main" id="{09135530-E3D3-4AE5-339D-6970ED9AB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20000" y="3121223"/>
            <a:ext cx="2448000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4000" dirty="0">
                <a:solidFill>
                  <a:srgbClr val="4A7C8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95807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1C3207-A02D-1439-9717-5C180D2438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9999" y="1620000"/>
            <a:ext cx="4824000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Tittel her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8F5993B-FF9A-FBAE-970D-12AF029A6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000" y="2159999"/>
            <a:ext cx="4824000" cy="3960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51FE45B-A4D4-E3FB-42D3-ED0D32EB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DFF7CB-5B2E-DD31-522C-F9493ABA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67178AC-F572-8423-CBC5-4B9AF8C7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81B01840-AA89-BE47-862B-F7DA6BFA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338B8BA7-C4F1-5353-C55B-1D698999A9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0810" y="1620000"/>
            <a:ext cx="4824000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Tittel her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6262AF05-433D-1749-7F22-50E3DC753ED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80810" y="2159999"/>
            <a:ext cx="4824000" cy="3960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1A434917-B63D-095F-EFF8-BC0C9FD9029D}"/>
              </a:ext>
            </a:extLst>
          </p:cNvPr>
          <p:cNvSpPr txBox="1"/>
          <p:nvPr userDrawn="1"/>
        </p:nvSpPr>
        <p:spPr>
          <a:xfrm>
            <a:off x="0" y="7029450"/>
            <a:ext cx="12192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Vurdere tekst nederst på siden: Om innholdet ditt ikke passer å én side, del det opp å to sider. Dette er bedre for mottakeren enn å justere tekststørrelsen ned så alt kommer på samme side.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836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620000"/>
            <a:ext cx="4824000" cy="449999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F9597B3A-E682-C92B-A2D8-B7788F999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9999" y="1620000"/>
            <a:ext cx="4824000" cy="449999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FC27FC3-E3CD-5827-0CBA-0A07EED070D4}"/>
              </a:ext>
            </a:extLst>
          </p:cNvPr>
          <p:cNvSpPr txBox="1"/>
          <p:nvPr userDrawn="1"/>
        </p:nvSpPr>
        <p:spPr>
          <a:xfrm>
            <a:off x="0" y="7029450"/>
            <a:ext cx="12192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Vurdere tekst nederst på siden: Om innholdet ditt ikke passer å én side, del det opp å to sider. Dette er bedre for mottakeren enn å justere tekststørrelsen ned så alt kommer på samme side.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300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F9597B3A-E682-C92B-A2D8-B7788F999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4860" y="1444179"/>
            <a:ext cx="7057139" cy="39696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AFDDCC6-730D-86C3-67B2-7C9FD80D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2159999"/>
            <a:ext cx="3960000" cy="2880000"/>
          </a:xfrm>
        </p:spPr>
        <p:txBody>
          <a:bodyPr lIns="0" tIns="0" rIns="0" bIns="0" anchor="ctr"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0712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F9597B3A-E682-C92B-A2D8-B7788F999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538" y="1"/>
            <a:ext cx="384146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EAFDDCC6-730D-86C3-67B2-7C9FD80D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8" y="2264448"/>
            <a:ext cx="5759999" cy="615553"/>
          </a:xfrm>
        </p:spPr>
        <p:txBody>
          <a:bodyPr lIns="0" tIns="0" rIns="0" bIns="0" anchor="b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E4638E5C-C788-D003-9E45-0809CDD53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0000" y="2952000"/>
            <a:ext cx="5760000" cy="18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0106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F9597B3A-E682-C92B-A2D8-B7788F999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001" y="1619998"/>
            <a:ext cx="8064002" cy="4536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6B593A4B-353D-56EE-9A0A-E6AA53D97F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60001" y="1619999"/>
            <a:ext cx="1837461" cy="453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33601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0" y="1620000"/>
            <a:ext cx="4824000" cy="449999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F9597B3A-E682-C92B-A2D8-B7788F999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8000" y="1619998"/>
            <a:ext cx="4864002" cy="2736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6FBA68A-1BDC-7695-8B87-D311C9461EAC}"/>
              </a:ext>
            </a:extLst>
          </p:cNvPr>
          <p:cNvSpPr txBox="1"/>
          <p:nvPr userDrawn="1"/>
        </p:nvSpPr>
        <p:spPr>
          <a:xfrm>
            <a:off x="0" y="7029450"/>
            <a:ext cx="12192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Vurdere tekst nederst på siden: Om innholdet ditt ikke passer å én side, del det opp å to sider. Dette er bedre for mottakeren enn å justere tekststørrelsen ned så alt kommer på samme side.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980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57EF1-AC26-FB69-B2D9-94F2D05D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7184D3D-C766-4E79-861D-182AA28C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B638AD-A793-133B-3EA7-489466B2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786E27-876B-7B41-B192-0F1B7D9A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SmartArt 7">
            <a:extLst>
              <a:ext uri="{FF2B5EF4-FFF2-40B4-BE49-F238E27FC236}">
                <a16:creationId xmlns:a16="http://schemas.microsoft.com/office/drawing/2014/main" id="{EAC137AC-62BD-9F74-2A01-6D21293108A4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99999" y="1620000"/>
            <a:ext cx="10392000" cy="4499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363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F88A618-2D27-E717-1CF5-54532E9F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9D99DC-23A3-DA20-0F11-3023EEA9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1363CF-2BF1-844C-7081-841B25DD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60000" y="1586534"/>
            <a:ext cx="9720000" cy="330693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rgbClr val="589199"/>
                </a:solidFill>
                <a:latin typeface="+mj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F75ED599-4222-44A8-AE92-AFD9B1ABBC2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044475" y="5970156"/>
            <a:ext cx="3909025" cy="56087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Kilde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C02768AB-EC9E-E7BA-0CAD-BDDF849CC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3354" y="5864502"/>
            <a:ext cx="1659788" cy="6665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0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/>
            </a:lvl1pPr>
          </a:lstStyle>
          <a:p>
            <a:r>
              <a:rPr lang="nb-NO" dirty="0"/>
              <a:t>Eventuell grafikk</a:t>
            </a:r>
          </a:p>
        </p:txBody>
      </p:sp>
    </p:spTree>
    <p:extLst>
      <p:ext uri="{BB962C8B-B14F-4D97-AF65-F5344CB8AC3E}">
        <p14:creationId xmlns:p14="http://schemas.microsoft.com/office/powerpoint/2010/main" val="454139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F88A618-2D27-E717-1CF5-54532E9F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9D99DC-23A3-DA20-0F11-3023EEA9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1363CF-2BF1-844C-7081-841B25DD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60000" y="1026379"/>
            <a:ext cx="7020000" cy="4427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rgbClr val="589199"/>
                </a:solidFill>
                <a:latin typeface="+mj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C02768AB-EC9E-E7BA-0CAD-BDDF849CCF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662" y="1650625"/>
            <a:ext cx="2045338" cy="303474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/>
            </a:lvl1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Placeholder for forsidebilde/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artikkelbilde/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annet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3818CAD8-C384-D9BF-E9D9-BB78DD831C4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38662" y="4926936"/>
            <a:ext cx="2057755" cy="56087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3775406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49646B0A-53BB-731B-1ACA-AD38C1D0D0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 dirty="0"/>
              <a:t>Klikk «Sett inn» -&gt; «Bilde»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100D7AB2-3160-BC4D-1CD6-0837C18E4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tekst 11">
            <a:extLst>
              <a:ext uri="{FF2B5EF4-FFF2-40B4-BE49-F238E27FC236}">
                <a16:creationId xmlns:a16="http://schemas.microsoft.com/office/drawing/2014/main" id="{7F105C86-A0C4-2A7E-36C4-EEC892969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0F1E70-DF8C-B6E9-4990-9D50B2A0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28" y="720000"/>
            <a:ext cx="5598000" cy="5040000"/>
          </a:xfrm>
        </p:spPr>
        <p:txBody>
          <a:bodyPr anchor="ctr">
            <a:noAutofit/>
          </a:bodyPr>
          <a:lstStyle>
            <a:lvl1pPr>
              <a:lnSpc>
                <a:spcPct val="110000"/>
              </a:lnSpc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0AD8255-38D4-59F1-7419-199FC73E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B288D0-1E15-A55E-8048-0C5FBD2F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9FF3C1-A0C4-36CA-1034-66FB0257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21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0D2B90-A8A9-30B4-EF4A-2D93F74EF63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20000"/>
            <a:ext cx="11123238" cy="4580355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23238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2586154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C77148-D7EF-80A1-9A68-90D7B11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CC7E9-FF75-9396-11E2-4882F666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DDEEBC-D34F-DDD3-C0CD-329140BB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2159999"/>
            <a:ext cx="9720000" cy="1846659"/>
          </a:xfrm>
        </p:spPr>
        <p:txBody>
          <a:bodyPr lIns="0" tIns="0" rIns="0" bIns="0"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1DB9C9FD-B002-AC50-1960-87CB0E2C3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1655999"/>
            <a:ext cx="9720000" cy="36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47756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C77148-D7EF-80A1-9A68-90D7B11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CC7E9-FF75-9396-11E2-4882F666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DDEEBC-D34F-DDD3-C0CD-329140BB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19999"/>
            <a:ext cx="4320000" cy="5040000"/>
          </a:xfrm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FC5BFF49-9249-3FE3-FCE9-BBE337ADC1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2512" y="2"/>
            <a:ext cx="6059488" cy="685799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7" name="Plassholder for tekst 11">
            <a:extLst>
              <a:ext uri="{FF2B5EF4-FFF2-40B4-BE49-F238E27FC236}">
                <a16:creationId xmlns:a16="http://schemas.microsoft.com/office/drawing/2014/main" id="{471B3D9D-C037-3391-47A1-5D9D156DD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859793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2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2B67EC-FE5A-F78E-B63B-E2969D30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7A1310-9B95-DDCA-5C6E-A562D325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07886C-38DC-477F-52F0-2FF1649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B485C978-1788-151B-8E9A-B3038652997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89194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85E474BD-1E45-710D-5189-8EF6FCD4590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389193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075A80E3-FD22-405A-A872-A146CB6CCAA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776696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F1DB7586-60AF-3AD7-5873-34C73CF346D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776696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2" name="Plassholder for innhold 21">
            <a:extLst>
              <a:ext uri="{FF2B5EF4-FFF2-40B4-BE49-F238E27FC236}">
                <a16:creationId xmlns:a16="http://schemas.microsoft.com/office/drawing/2014/main" id="{8D629A10-5803-37FE-27E9-9BA443E440C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88650" y="2512616"/>
            <a:ext cx="1122018" cy="75099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23" name="Plassholder for innhold 22">
            <a:extLst>
              <a:ext uri="{FF2B5EF4-FFF2-40B4-BE49-F238E27FC236}">
                <a16:creationId xmlns:a16="http://schemas.microsoft.com/office/drawing/2014/main" id="{475EFE6D-48B0-54BB-7301-45C9C1BB8FD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872699" y="2512616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</p:spTree>
    <p:extLst>
      <p:ext uri="{BB962C8B-B14F-4D97-AF65-F5344CB8AC3E}">
        <p14:creationId xmlns:p14="http://schemas.microsoft.com/office/powerpoint/2010/main" val="3394221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3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2B67EC-FE5A-F78E-B63B-E2969D30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7A1310-9B95-DDCA-5C6E-A562D325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07886C-38DC-477F-52F0-2FF1649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19B3A5FD-2A32-789E-FAFA-952D13CB953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99540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2546E570-2220-DF42-3F8D-C38F6A83278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699539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DCDAE0DE-F7D6-8644-03DB-270A9E7AACB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087042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C5BA1EEB-7ECA-7ACA-E5D1-BE5A832879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87042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258B8B4F-4670-22D1-0D86-77C09B2C3D2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13236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5" name="Plassholder for tekst 7">
            <a:extLst>
              <a:ext uri="{FF2B5EF4-FFF2-40B4-BE49-F238E27FC236}">
                <a16:creationId xmlns:a16="http://schemas.microsoft.com/office/drawing/2014/main" id="{B3EEA4DA-0007-5128-D9DB-02C22068EF0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513236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7" name="Plassholder for innhold 26">
            <a:extLst>
              <a:ext uri="{FF2B5EF4-FFF2-40B4-BE49-F238E27FC236}">
                <a16:creationId xmlns:a16="http://schemas.microsoft.com/office/drawing/2014/main" id="{4CD4CD54-3C29-7C7C-521A-58EA04433B1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798996" y="2512616"/>
            <a:ext cx="1122018" cy="75099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	</a:t>
            </a:r>
          </a:p>
        </p:txBody>
      </p:sp>
      <p:sp>
        <p:nvSpPr>
          <p:cNvPr id="28" name="Plassholder for innhold 27">
            <a:extLst>
              <a:ext uri="{FF2B5EF4-FFF2-40B4-BE49-F238E27FC236}">
                <a16:creationId xmlns:a16="http://schemas.microsoft.com/office/drawing/2014/main" id="{3F6BAEAD-8137-0017-0119-980FA514D80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183045" y="2512616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29" name="Plassholder for innhold 28">
            <a:extLst>
              <a:ext uri="{FF2B5EF4-FFF2-40B4-BE49-F238E27FC236}">
                <a16:creationId xmlns:a16="http://schemas.microsoft.com/office/drawing/2014/main" id="{63D64451-2B1A-A8CE-ADE1-9A24F10AAF0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609239" y="2512616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</p:spTree>
    <p:extLst>
      <p:ext uri="{BB962C8B-B14F-4D97-AF65-F5344CB8AC3E}">
        <p14:creationId xmlns:p14="http://schemas.microsoft.com/office/powerpoint/2010/main" val="229450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4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2B67EC-FE5A-F78E-B63B-E2969D30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7A1310-9B95-DDCA-5C6E-A562D325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07886C-38DC-477F-52F0-2FF1649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E8BC604A-14E5-70D4-56A9-18EDF8606A4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09588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8ADD6CDB-D919-E61F-2D1F-F730B15719C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809588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0" name="Plassholder for innhold 28">
            <a:extLst>
              <a:ext uri="{FF2B5EF4-FFF2-40B4-BE49-F238E27FC236}">
                <a16:creationId xmlns:a16="http://schemas.microsoft.com/office/drawing/2014/main" id="{9EE34F57-95C5-D0FA-E3F0-3F9614CF4A4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905591" y="2512616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28" name="Plassholder for tekst 7">
            <a:extLst>
              <a:ext uri="{FF2B5EF4-FFF2-40B4-BE49-F238E27FC236}">
                <a16:creationId xmlns:a16="http://schemas.microsoft.com/office/drawing/2014/main" id="{52701852-4639-06AA-8120-85C88AB89FC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51178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9" name="Plassholder for tekst 7">
            <a:extLst>
              <a:ext uri="{FF2B5EF4-FFF2-40B4-BE49-F238E27FC236}">
                <a16:creationId xmlns:a16="http://schemas.microsoft.com/office/drawing/2014/main" id="{6E3EA17C-DBBC-A3D7-E3E2-6BA43FA3794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51177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30" name="Plassholder for innhold 26">
            <a:extLst>
              <a:ext uri="{FF2B5EF4-FFF2-40B4-BE49-F238E27FC236}">
                <a16:creationId xmlns:a16="http://schemas.microsoft.com/office/drawing/2014/main" id="{1AB3155C-8336-F42F-DDD8-0114FB911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50634" y="2512616"/>
            <a:ext cx="1122018" cy="75099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	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5684EA67-BFDE-7938-218A-CC9875CF9F4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80383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2" name="Plassholder for tekst 7">
            <a:extLst>
              <a:ext uri="{FF2B5EF4-FFF2-40B4-BE49-F238E27FC236}">
                <a16:creationId xmlns:a16="http://schemas.microsoft.com/office/drawing/2014/main" id="{6B25EAE7-1673-7A07-038C-73469E3CE48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880383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33" name="Plassholder for innhold 27">
            <a:extLst>
              <a:ext uri="{FF2B5EF4-FFF2-40B4-BE49-F238E27FC236}">
                <a16:creationId xmlns:a16="http://schemas.microsoft.com/office/drawing/2014/main" id="{4F6F1327-CD15-F520-65CA-339FA1EBF55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976386" y="2512616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34" name="Plassholder for tekst 7">
            <a:extLst>
              <a:ext uri="{FF2B5EF4-FFF2-40B4-BE49-F238E27FC236}">
                <a16:creationId xmlns:a16="http://schemas.microsoft.com/office/drawing/2014/main" id="{8E9581A7-5797-E6ED-409B-4D661921F15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425006" y="3429008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6" name="Plassholder for innhold 28">
            <a:extLst>
              <a:ext uri="{FF2B5EF4-FFF2-40B4-BE49-F238E27FC236}">
                <a16:creationId xmlns:a16="http://schemas.microsoft.com/office/drawing/2014/main" id="{087705AE-8071-81F7-A56B-ADCA5C6E90A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521009" y="2512616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37" name="Plassholder for tekst 7">
            <a:extLst>
              <a:ext uri="{FF2B5EF4-FFF2-40B4-BE49-F238E27FC236}">
                <a16:creationId xmlns:a16="http://schemas.microsoft.com/office/drawing/2014/main" id="{4F1DE605-DBEC-E520-03B5-D4B9BAC49FF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425006" y="3700442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048232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6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2B67EC-FE5A-F78E-B63B-E2969D30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7A1310-9B95-DDCA-5C6E-A562D325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07886C-38DC-477F-52F0-2FF1649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19B3A5FD-2A32-789E-FAFA-952D13CB953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99540" y="2041252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2546E570-2220-DF42-3F8D-C38F6A83278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699539" y="2312686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DCDAE0DE-F7D6-8644-03DB-270A9E7AACB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087042" y="2041252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C5BA1EEB-7ECA-7ACA-E5D1-BE5A832879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87042" y="2312686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258B8B4F-4670-22D1-0D86-77C09B2C3D2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13236" y="2041252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5" name="Plassholder for tekst 7">
            <a:extLst>
              <a:ext uri="{FF2B5EF4-FFF2-40B4-BE49-F238E27FC236}">
                <a16:creationId xmlns:a16="http://schemas.microsoft.com/office/drawing/2014/main" id="{B3EEA4DA-0007-5128-D9DB-02C22068EF0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513236" y="2312686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27" name="Plassholder for innhold 26">
            <a:extLst>
              <a:ext uri="{FF2B5EF4-FFF2-40B4-BE49-F238E27FC236}">
                <a16:creationId xmlns:a16="http://schemas.microsoft.com/office/drawing/2014/main" id="{4CD4CD54-3C29-7C7C-521A-58EA04433B1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798996" y="1124860"/>
            <a:ext cx="1122018" cy="75099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	</a:t>
            </a:r>
          </a:p>
        </p:txBody>
      </p:sp>
      <p:sp>
        <p:nvSpPr>
          <p:cNvPr id="28" name="Plassholder for innhold 27">
            <a:extLst>
              <a:ext uri="{FF2B5EF4-FFF2-40B4-BE49-F238E27FC236}">
                <a16:creationId xmlns:a16="http://schemas.microsoft.com/office/drawing/2014/main" id="{3F6BAEAD-8137-0017-0119-980FA514D80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183045" y="1124860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29" name="Plassholder for innhold 28">
            <a:extLst>
              <a:ext uri="{FF2B5EF4-FFF2-40B4-BE49-F238E27FC236}">
                <a16:creationId xmlns:a16="http://schemas.microsoft.com/office/drawing/2014/main" id="{63D64451-2B1A-A8CE-ADE1-9A24F10AAF0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609239" y="1124860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BC00CFA-CED6-9D46-A1EC-65B40875988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717288" y="4720151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7F880131-E941-C88A-564F-5B18E04B8F8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717287" y="4991585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A36CC398-BDC5-3835-073C-444096A78E03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5104790" y="4720151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C4052D22-6302-329D-46CA-7438C5283CFF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104790" y="4991585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1938E8B4-63B6-82AB-C4EE-7D5DAF3A09A0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30984" y="4720151"/>
            <a:ext cx="2041455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48DD6723-CAB1-22F3-495C-4ADF6692FAF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530984" y="4991585"/>
            <a:ext cx="2041455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8" name="Plassholder for innhold 26">
            <a:extLst>
              <a:ext uri="{FF2B5EF4-FFF2-40B4-BE49-F238E27FC236}">
                <a16:creationId xmlns:a16="http://schemas.microsoft.com/office/drawing/2014/main" id="{B0E9974D-8957-0699-1541-407EB7D6851F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1816744" y="3803759"/>
            <a:ext cx="1122018" cy="75099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	</a:t>
            </a:r>
          </a:p>
        </p:txBody>
      </p:sp>
      <p:sp>
        <p:nvSpPr>
          <p:cNvPr id="19" name="Plassholder for innhold 27">
            <a:extLst>
              <a:ext uri="{FF2B5EF4-FFF2-40B4-BE49-F238E27FC236}">
                <a16:creationId xmlns:a16="http://schemas.microsoft.com/office/drawing/2014/main" id="{C36EC877-A6A9-8B7D-8D7E-435319920B2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200793" y="3803759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20" name="Plassholder for innhold 28">
            <a:extLst>
              <a:ext uri="{FF2B5EF4-FFF2-40B4-BE49-F238E27FC236}">
                <a16:creationId xmlns:a16="http://schemas.microsoft.com/office/drawing/2014/main" id="{970842BC-293D-5A1E-686F-282C851A9FA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626987" y="3803759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</p:spTree>
    <p:extLst>
      <p:ext uri="{BB962C8B-B14F-4D97-AF65-F5344CB8AC3E}">
        <p14:creationId xmlns:p14="http://schemas.microsoft.com/office/powerpoint/2010/main" val="737552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8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2B67EC-FE5A-F78E-B63B-E2969D30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7A1310-9B95-DDCA-5C6E-A562D325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07886C-38DC-477F-52F0-2FF1649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36" name="Plassholder for tekst 7">
            <a:extLst>
              <a:ext uri="{FF2B5EF4-FFF2-40B4-BE49-F238E27FC236}">
                <a16:creationId xmlns:a16="http://schemas.microsoft.com/office/drawing/2014/main" id="{64749DFD-31C8-4365-613A-ED8627B8792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809588" y="2051643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37" name="Plassholder for tekst 7">
            <a:extLst>
              <a:ext uri="{FF2B5EF4-FFF2-40B4-BE49-F238E27FC236}">
                <a16:creationId xmlns:a16="http://schemas.microsoft.com/office/drawing/2014/main" id="{3C784378-E1A6-4E1C-5134-62290200962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809588" y="2323077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38" name="Plassholder for innhold 28">
            <a:extLst>
              <a:ext uri="{FF2B5EF4-FFF2-40B4-BE49-F238E27FC236}">
                <a16:creationId xmlns:a16="http://schemas.microsoft.com/office/drawing/2014/main" id="{55B0EF79-E03C-E302-2865-AE8D79FDBD0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905591" y="1135251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39" name="Plassholder for tekst 7">
            <a:extLst>
              <a:ext uri="{FF2B5EF4-FFF2-40B4-BE49-F238E27FC236}">
                <a16:creationId xmlns:a16="http://schemas.microsoft.com/office/drawing/2014/main" id="{86497655-2323-610A-CA24-60CFE5E120D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51178" y="2051643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0" name="Plassholder for tekst 7">
            <a:extLst>
              <a:ext uri="{FF2B5EF4-FFF2-40B4-BE49-F238E27FC236}">
                <a16:creationId xmlns:a16="http://schemas.microsoft.com/office/drawing/2014/main" id="{1D47E0AA-7681-D13C-44AF-48820EA98DD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51177" y="2323077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1" name="Plassholder for innhold 26">
            <a:extLst>
              <a:ext uri="{FF2B5EF4-FFF2-40B4-BE49-F238E27FC236}">
                <a16:creationId xmlns:a16="http://schemas.microsoft.com/office/drawing/2014/main" id="{9191D647-9206-97CE-4F20-73E72E42EE8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050634" y="1135251"/>
            <a:ext cx="1122018" cy="75099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	</a:t>
            </a:r>
          </a:p>
        </p:txBody>
      </p:sp>
      <p:sp>
        <p:nvSpPr>
          <p:cNvPr id="42" name="Plassholder for tekst 7">
            <a:extLst>
              <a:ext uri="{FF2B5EF4-FFF2-40B4-BE49-F238E27FC236}">
                <a16:creationId xmlns:a16="http://schemas.microsoft.com/office/drawing/2014/main" id="{74D52B9D-0AEF-CFCB-B0EC-40904747A872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3880383" y="2051643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3" name="Plassholder for tekst 7">
            <a:extLst>
              <a:ext uri="{FF2B5EF4-FFF2-40B4-BE49-F238E27FC236}">
                <a16:creationId xmlns:a16="http://schemas.microsoft.com/office/drawing/2014/main" id="{A7C57FA9-50FA-880E-66AD-BF9EFD0AD7F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3880383" y="2323077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4" name="Plassholder for innhold 27">
            <a:extLst>
              <a:ext uri="{FF2B5EF4-FFF2-40B4-BE49-F238E27FC236}">
                <a16:creationId xmlns:a16="http://schemas.microsoft.com/office/drawing/2014/main" id="{42674356-2779-729A-B1FE-A81DEEE2AD9E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3976386" y="1135251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45" name="Plassholder for tekst 7">
            <a:extLst>
              <a:ext uri="{FF2B5EF4-FFF2-40B4-BE49-F238E27FC236}">
                <a16:creationId xmlns:a16="http://schemas.microsoft.com/office/drawing/2014/main" id="{1802FAC6-CA62-261D-D47E-2852582745A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25006" y="2051643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46" name="Plassholder for innhold 28">
            <a:extLst>
              <a:ext uri="{FF2B5EF4-FFF2-40B4-BE49-F238E27FC236}">
                <a16:creationId xmlns:a16="http://schemas.microsoft.com/office/drawing/2014/main" id="{241FC74F-7E1E-545A-3E71-E936F67350B3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521009" y="1135251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47" name="Plassholder for tekst 7">
            <a:extLst>
              <a:ext uri="{FF2B5EF4-FFF2-40B4-BE49-F238E27FC236}">
                <a16:creationId xmlns:a16="http://schemas.microsoft.com/office/drawing/2014/main" id="{C93CA694-C509-391E-5C50-20CAF15B866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25006" y="2323077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0" name="Plassholder for tekst 7">
            <a:extLst>
              <a:ext uri="{FF2B5EF4-FFF2-40B4-BE49-F238E27FC236}">
                <a16:creationId xmlns:a16="http://schemas.microsoft.com/office/drawing/2014/main" id="{3560E5AC-09C3-D2E3-5517-634623C5A5C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09588" y="4720151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1" name="Plassholder for tekst 7">
            <a:extLst>
              <a:ext uri="{FF2B5EF4-FFF2-40B4-BE49-F238E27FC236}">
                <a16:creationId xmlns:a16="http://schemas.microsoft.com/office/drawing/2014/main" id="{4AF96EDA-C1FB-97F9-02E2-D68F34D9336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809588" y="4991585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2" name="Plassholder for innhold 28">
            <a:extLst>
              <a:ext uri="{FF2B5EF4-FFF2-40B4-BE49-F238E27FC236}">
                <a16:creationId xmlns:a16="http://schemas.microsoft.com/office/drawing/2014/main" id="{6883C5C7-BD14-1DDD-ECDE-4A8DD39E950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905591" y="3803759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63" name="Plassholder for tekst 7">
            <a:extLst>
              <a:ext uri="{FF2B5EF4-FFF2-40B4-BE49-F238E27FC236}">
                <a16:creationId xmlns:a16="http://schemas.microsoft.com/office/drawing/2014/main" id="{C839CB7E-BDED-7479-18B8-DD0C357274F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51178" y="4720151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4" name="Plassholder for tekst 7">
            <a:extLst>
              <a:ext uri="{FF2B5EF4-FFF2-40B4-BE49-F238E27FC236}">
                <a16:creationId xmlns:a16="http://schemas.microsoft.com/office/drawing/2014/main" id="{F83A1EDD-770A-E96F-9348-1307712C28B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51177" y="4991585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5" name="Plassholder for innhold 26">
            <a:extLst>
              <a:ext uri="{FF2B5EF4-FFF2-40B4-BE49-F238E27FC236}">
                <a16:creationId xmlns:a16="http://schemas.microsoft.com/office/drawing/2014/main" id="{81112B12-DA18-C981-4926-9C629CE6ED4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50634" y="3803759"/>
            <a:ext cx="1122018" cy="75099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	</a:t>
            </a:r>
          </a:p>
        </p:txBody>
      </p:sp>
      <p:sp>
        <p:nvSpPr>
          <p:cNvPr id="66" name="Plassholder for tekst 7">
            <a:extLst>
              <a:ext uri="{FF2B5EF4-FFF2-40B4-BE49-F238E27FC236}">
                <a16:creationId xmlns:a16="http://schemas.microsoft.com/office/drawing/2014/main" id="{46A5A690-CF74-9E4D-0A33-52B35DA1E7D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80383" y="4720151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67" name="Plassholder for tekst 7">
            <a:extLst>
              <a:ext uri="{FF2B5EF4-FFF2-40B4-BE49-F238E27FC236}">
                <a16:creationId xmlns:a16="http://schemas.microsoft.com/office/drawing/2014/main" id="{9C4988B1-68C5-1A4E-2B4E-7A864FC7075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880383" y="4991585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8" name="Plassholder for innhold 27">
            <a:extLst>
              <a:ext uri="{FF2B5EF4-FFF2-40B4-BE49-F238E27FC236}">
                <a16:creationId xmlns:a16="http://schemas.microsoft.com/office/drawing/2014/main" id="{96EA351F-A50E-3385-D7A5-CCD4381083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976386" y="3803759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69" name="Plassholder for tekst 7">
            <a:extLst>
              <a:ext uri="{FF2B5EF4-FFF2-40B4-BE49-F238E27FC236}">
                <a16:creationId xmlns:a16="http://schemas.microsoft.com/office/drawing/2014/main" id="{B231E551-0FEB-2103-AA4B-0A20047D9B7B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25006" y="4720151"/>
            <a:ext cx="2043094" cy="25616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1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0" name="Plassholder for innhold 28">
            <a:extLst>
              <a:ext uri="{FF2B5EF4-FFF2-40B4-BE49-F238E27FC236}">
                <a16:creationId xmlns:a16="http://schemas.microsoft.com/office/drawing/2014/main" id="{705FE25E-529F-66CD-C271-096E78D92715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9521009" y="3803759"/>
            <a:ext cx="1122017" cy="75249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0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Sett inn ikon her</a:t>
            </a:r>
          </a:p>
        </p:txBody>
      </p:sp>
      <p:sp>
        <p:nvSpPr>
          <p:cNvPr id="71" name="Plassholder for tekst 7">
            <a:extLst>
              <a:ext uri="{FF2B5EF4-FFF2-40B4-BE49-F238E27FC236}">
                <a16:creationId xmlns:a16="http://schemas.microsoft.com/office/drawing/2014/main" id="{B04E898B-08F4-C713-D019-DF6B80325046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9425006" y="4991585"/>
            <a:ext cx="2043094" cy="106868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="0" i="0">
                <a:solidFill>
                  <a:schemeClr val="lt1"/>
                </a:solidFill>
                <a:latin typeface="+mn-lt"/>
              </a:defRPr>
            </a:lvl1pPr>
            <a:lvl2pPr marL="457200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189213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/ strekn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8055A36-9FB8-9F77-52A5-DC0C8225C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000" y="1620000"/>
            <a:ext cx="7200000" cy="4500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18AA2FD8-AAC5-4D8E-9841-9632398E9A14}" type="datetimeFigureOut">
              <a:rPr lang="nb-NO" smtClean="0"/>
              <a:pPr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F9CBF8A-FC70-4F5D-A357-CA0A714006B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FB961745-B965-807C-4852-3059DA7086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60000" y="1619999"/>
            <a:ext cx="2772000" cy="45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/>
              <a:t>Totalt</a:t>
            </a:r>
            <a:r>
              <a:rPr lang="nb-NO" sz="1400" dirty="0"/>
              <a:t> XX km</a:t>
            </a:r>
          </a:p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 err="1"/>
              <a:t>Konstraksverdi</a:t>
            </a:r>
            <a:r>
              <a:rPr lang="nb-NO" sz="1400" dirty="0"/>
              <a:t> XX  NOK</a:t>
            </a:r>
          </a:p>
          <a:p>
            <a:pPr marL="0" indent="0">
              <a:lnSpc>
                <a:spcPct val="130000"/>
              </a:lnSpc>
              <a:buClrTx/>
              <a:buNone/>
              <a:defRPr/>
            </a:pPr>
            <a:r>
              <a:rPr lang="nb-NO" sz="1400" b="1" dirty="0"/>
              <a:t>Prosjektet</a:t>
            </a:r>
            <a:r>
              <a:rPr lang="nb-NO" sz="1400" dirty="0"/>
              <a:t> består av...</a:t>
            </a:r>
          </a:p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/>
              <a:t>Detaljregulering</a:t>
            </a:r>
            <a:r>
              <a:rPr lang="nb-NO" sz="1400" dirty="0"/>
              <a:t> er vedtatt...</a:t>
            </a:r>
          </a:p>
        </p:txBody>
      </p:sp>
    </p:spTree>
    <p:extLst>
      <p:ext uri="{BB962C8B-B14F-4D97-AF65-F5344CB8AC3E}">
        <p14:creationId xmlns:p14="http://schemas.microsoft.com/office/powerpoint/2010/main" val="1829689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/ strekning 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8055A36-9FB8-9F77-52A5-DC0C8225C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000" y="1620000"/>
            <a:ext cx="7200000" cy="4500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18AA2FD8-AAC5-4D8E-9841-9632398E9A14}" type="datetimeFigureOut">
              <a:rPr lang="nb-NO" smtClean="0"/>
              <a:pPr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F9CBF8A-FC70-4F5D-A357-CA0A714006B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FB961745-B965-807C-4852-3059DA7086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000" y="1619999"/>
            <a:ext cx="2772000" cy="45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/>
              <a:t>Totalt</a:t>
            </a:r>
            <a:r>
              <a:rPr lang="nb-NO" sz="1400" dirty="0"/>
              <a:t> XX km</a:t>
            </a:r>
          </a:p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 err="1"/>
              <a:t>Konstraksverdi</a:t>
            </a:r>
            <a:r>
              <a:rPr lang="nb-NO" sz="1400" dirty="0"/>
              <a:t> XX  NOK</a:t>
            </a:r>
          </a:p>
          <a:p>
            <a:pPr marL="0" indent="0">
              <a:lnSpc>
                <a:spcPct val="130000"/>
              </a:lnSpc>
              <a:buClrTx/>
              <a:buNone/>
              <a:defRPr/>
            </a:pPr>
            <a:r>
              <a:rPr lang="nb-NO" sz="1400" b="1" dirty="0"/>
              <a:t>Prosjektet</a:t>
            </a:r>
            <a:r>
              <a:rPr lang="nb-NO" sz="1400" dirty="0"/>
              <a:t> består av...</a:t>
            </a:r>
          </a:p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/>
              <a:t>Detaljregulering</a:t>
            </a:r>
            <a:r>
              <a:rPr lang="nb-NO" sz="1400" dirty="0"/>
              <a:t> er vedtatt...</a:t>
            </a:r>
          </a:p>
        </p:txBody>
      </p:sp>
    </p:spTree>
    <p:extLst>
      <p:ext uri="{BB962C8B-B14F-4D97-AF65-F5344CB8AC3E}">
        <p14:creationId xmlns:p14="http://schemas.microsoft.com/office/powerpoint/2010/main" val="1631223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/ strekning 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8055A36-9FB8-9F77-52A5-DC0C8225C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2000" y="0"/>
            <a:ext cx="5760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19999"/>
            <a:ext cx="5040000" cy="720000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18AA2FD8-AAC5-4D8E-9841-9632398E9A14}" type="datetimeFigureOut">
              <a:rPr lang="nb-NO" smtClean="0"/>
              <a:pPr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F9CBF8A-FC70-4F5D-A357-CA0A714006B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FB961745-B965-807C-4852-3059DA7086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000" y="3239999"/>
            <a:ext cx="50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/>
              <a:t>Totalt</a:t>
            </a:r>
            <a:r>
              <a:rPr lang="nb-NO" sz="1400" dirty="0"/>
              <a:t> XX km</a:t>
            </a:r>
          </a:p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 err="1"/>
              <a:t>Konstraksverdi</a:t>
            </a:r>
            <a:r>
              <a:rPr lang="nb-NO" sz="1400" dirty="0"/>
              <a:t> XX  NOK</a:t>
            </a:r>
          </a:p>
          <a:p>
            <a:pPr marL="0" indent="0">
              <a:lnSpc>
                <a:spcPct val="130000"/>
              </a:lnSpc>
              <a:buClrTx/>
              <a:buNone/>
              <a:defRPr/>
            </a:pPr>
            <a:r>
              <a:rPr lang="nb-NO" sz="1400" b="1" dirty="0"/>
              <a:t>Prosjektet</a:t>
            </a:r>
            <a:r>
              <a:rPr lang="nb-NO" sz="1400" dirty="0"/>
              <a:t> består av...</a:t>
            </a:r>
          </a:p>
          <a:p>
            <a:pPr marL="0" indent="0">
              <a:lnSpc>
                <a:spcPct val="140000"/>
              </a:lnSpc>
              <a:buClrTx/>
              <a:buNone/>
              <a:defRPr/>
            </a:pPr>
            <a:r>
              <a:rPr lang="nb-NO" sz="1400" b="1" dirty="0"/>
              <a:t>Detaljregulering</a:t>
            </a:r>
            <a:r>
              <a:rPr lang="nb-NO" sz="1400" dirty="0"/>
              <a:t> er vedtatt...</a:t>
            </a:r>
          </a:p>
        </p:txBody>
      </p:sp>
    </p:spTree>
    <p:extLst>
      <p:ext uri="{BB962C8B-B14F-4D97-AF65-F5344CB8AC3E}">
        <p14:creationId xmlns:p14="http://schemas.microsoft.com/office/powerpoint/2010/main" val="137328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60C857DF-8C5B-AB17-DBC6-58A5EB124C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50289" y="1377645"/>
            <a:ext cx="23143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Til bruk for tekst på to spalter</a:t>
            </a:r>
          </a:p>
          <a:p>
            <a:endParaRPr dirty="0"/>
          </a:p>
        </p:txBody>
      </p:sp>
      <p:sp>
        <p:nvSpPr>
          <p:cNvPr id="3" name="Innhold">
            <a:extLst>
              <a:ext uri="{FF2B5EF4-FFF2-40B4-BE49-F238E27FC236}">
                <a16:creationId xmlns:a16="http://schemas.microsoft.com/office/drawing/2014/main" id="{D70D2B90-A8A9-30B4-EF4A-2D93F74EF63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20000"/>
            <a:ext cx="11123238" cy="4580355"/>
          </a:xfrm>
          <a:prstGeom prst="rect">
            <a:avLst/>
          </a:prstGeom>
        </p:spPr>
        <p:txBody>
          <a:bodyPr lIns="0" tIns="0" rIns="0" bIns="0" numCol="2"/>
          <a:lstStyle>
            <a:lvl1pPr>
              <a:defRPr/>
            </a:lvl1pPr>
          </a:lstStyle>
          <a:p>
            <a:pPr lvl="0"/>
            <a:r>
              <a:rPr lang="nb-NO" dirty="0"/>
              <a:t>Tekst i to spalter</a:t>
            </a:r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23238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15827492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/ strekning 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8055A36-9FB8-9F77-52A5-DC0C8225C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000" y="1620000"/>
            <a:ext cx="10368000" cy="4500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9999"/>
            <a:ext cx="10367999" cy="720000"/>
          </a:xfr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1798680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/ strekning 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FE09D3A-84CB-785A-B451-A5A577823D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20001"/>
            <a:ext cx="12192000" cy="523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9999"/>
            <a:ext cx="10367999" cy="720000"/>
          </a:xfr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0" name="Plassholder for SmartArt 9">
            <a:extLst>
              <a:ext uri="{FF2B5EF4-FFF2-40B4-BE49-F238E27FC236}">
                <a16:creationId xmlns:a16="http://schemas.microsoft.com/office/drawing/2014/main" id="{C2637021-81E2-B81C-CD3B-72FF9C03BB6B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326092" y="6239435"/>
            <a:ext cx="336027" cy="3496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</a:lstStyle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92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/ strekning 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FE09D3A-84CB-785A-B451-A5A577823D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000" y="1620000"/>
            <a:ext cx="4860000" cy="4500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9999"/>
            <a:ext cx="10367999" cy="720000"/>
          </a:xfr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22F0AB0-7A07-8E9F-4046-319DF0CA85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8000" y="1620000"/>
            <a:ext cx="4860000" cy="4500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1408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/ strekning 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FE09D3A-84CB-785A-B451-A5A577823D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9996" y="2377440"/>
            <a:ext cx="6653438" cy="374256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99" y="719998"/>
            <a:ext cx="6653435" cy="1356451"/>
          </a:xfr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7C7AF-D090-A864-37ED-173225F9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C68C27-23D1-5562-7E29-3129AC6B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FD2697-F2A8-70C9-243B-6C46CC69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559C6E87-094F-EDC5-CD75-B5EAEC7A8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22F0AB0-7A07-8E9F-4046-319DF0CA85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6297" y="651683"/>
            <a:ext cx="3075705" cy="546831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7587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49646B0A-53BB-731B-1ACA-AD38C1D0D0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100D7AB2-3160-BC4D-1CD6-0837C18E4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Plassholder for tekst 11">
            <a:extLst>
              <a:ext uri="{FF2B5EF4-FFF2-40B4-BE49-F238E27FC236}">
                <a16:creationId xmlns:a16="http://schemas.microsoft.com/office/drawing/2014/main" id="{7F105C86-A0C4-2A7E-36C4-EEC892969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0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Bildekreditering eller kilde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0AD8255-38D4-59F1-7419-199FC73E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B288D0-1E15-A55E-8048-0C5FBD2F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9FF3C1-A0C4-36CA-1034-66FB0257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4751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E2BE70-889E-2289-57B5-ED841ED1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CE73A94-59A0-C7AC-02E6-88DBA566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32EEF0-B0E5-B2DF-7FDA-9DE04727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183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E2BE70-889E-2289-57B5-ED841ED1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8AA2FD8-AAC5-4D8E-9841-9632398E9A14}" type="datetimeFigureOut">
              <a:rPr lang="nb-NO" smtClean="0"/>
              <a:t>12.12.2024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CE73A94-59A0-C7AC-02E6-88DBA566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32EEF0-B0E5-B2DF-7FDA-9DE04727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F9CBF8A-FC70-4F5D-A357-CA0A714006B2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6BBFA96-C406-7CE7-E483-CB5FE14E1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9478" y="2354838"/>
            <a:ext cx="6004800" cy="19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6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F3A68-64EB-85C6-46F2-BE33049DF3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698354" y="1019835"/>
            <a:ext cx="23143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To innholdsdeler</a:t>
            </a:r>
          </a:p>
          <a:p>
            <a:r>
              <a:rPr lang="nb-NO" dirty="0"/>
              <a:t>Aldri under 18 </a:t>
            </a:r>
            <a:r>
              <a:rPr lang="nb-NO" dirty="0" err="1"/>
              <a:t>pkt</a:t>
            </a:r>
            <a:r>
              <a:rPr lang="nb-NO" dirty="0"/>
              <a:t> skriftstørrelse</a:t>
            </a:r>
          </a:p>
          <a:p>
            <a:endParaRPr dirty="0"/>
          </a:p>
        </p:txBody>
      </p:sp>
      <p:sp>
        <p:nvSpPr>
          <p:cNvPr id="4" name="Innhold 2">
            <a:extLst>
              <a:ext uri="{FF2B5EF4-FFF2-40B4-BE49-F238E27FC236}">
                <a16:creationId xmlns:a16="http://schemas.microsoft.com/office/drawing/2014/main" id="{0EC26964-A9F5-6777-A191-86166BABD1E6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6" hasCustomPrompt="1"/>
          </p:nvPr>
        </p:nvSpPr>
        <p:spPr>
          <a:xfrm>
            <a:off x="6648000" y="1620000"/>
            <a:ext cx="4824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0" name="Innhold 1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idx="1" hasCustomPrompt="1"/>
          </p:nvPr>
        </p:nvSpPr>
        <p:spPr>
          <a:xfrm>
            <a:off x="720000" y="1620000"/>
            <a:ext cx="4824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4335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14626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tre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F3A68-64EB-85C6-46F2-BE33049DF3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659445" y="1017645"/>
            <a:ext cx="23143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To tekstbokser</a:t>
            </a:r>
          </a:p>
          <a:p>
            <a:r>
              <a:rPr lang="nb-NO" dirty="0"/>
              <a:t>Aldri under 18 </a:t>
            </a:r>
            <a:r>
              <a:rPr lang="nb-NO" dirty="0" err="1"/>
              <a:t>pkt</a:t>
            </a:r>
            <a:r>
              <a:rPr lang="nb-NO" dirty="0"/>
              <a:t> skriftstørrelse</a:t>
            </a:r>
          </a:p>
          <a:p>
            <a:endParaRPr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B262DFE-C9F3-4DAD-0FD7-F4B6DB0589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8130744" y="1619716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Tekst i tredje boks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815FAA9B-2FB6-79D0-6AB3-40A2588242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4425372" y="1619715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Tekst i andre boks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A702828-4199-260D-C54B-C87778FA5D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20000" y="1619717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Tekst i første boks</a:t>
            </a:r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20000" y="657645"/>
            <a:ext cx="1114335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38546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E7AC8B9-78E1-FFD9-C97A-3E4B988A6C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693094" y="939724"/>
            <a:ext cx="231435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Sammenlikning med </a:t>
            </a:r>
            <a:r>
              <a:rPr lang="nb-NO" dirty="0" err="1"/>
              <a:t>titlet</a:t>
            </a:r>
            <a:endParaRPr lang="nb-NO" dirty="0"/>
          </a:p>
          <a:p>
            <a:endParaRPr dirty="0"/>
          </a:p>
        </p:txBody>
      </p:sp>
      <p:sp>
        <p:nvSpPr>
          <p:cNvPr id="15" name="Innhold  2">
            <a:extLst>
              <a:ext uri="{FF2B5EF4-FFF2-40B4-BE49-F238E27FC236}">
                <a16:creationId xmlns:a16="http://schemas.microsoft.com/office/drawing/2014/main" id="{6262AF05-433D-1749-7F22-50E3DC753E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 hasCustomPrompt="1"/>
          </p:nvPr>
        </p:nvSpPr>
        <p:spPr>
          <a:xfrm>
            <a:off x="6648000" y="2159999"/>
            <a:ext cx="4824000" cy="40403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</p:txBody>
      </p:sp>
      <p:sp>
        <p:nvSpPr>
          <p:cNvPr id="4" name="Innhold 1">
            <a:extLst>
              <a:ext uri="{FF2B5EF4-FFF2-40B4-BE49-F238E27FC236}">
                <a16:creationId xmlns:a16="http://schemas.microsoft.com/office/drawing/2014/main" id="{98F5993B-FF9A-FBAE-970D-12AF029A6D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720000" y="2159999"/>
            <a:ext cx="4824000" cy="40403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 dirty="0"/>
              <a:t>Første nivå</a:t>
            </a:r>
          </a:p>
        </p:txBody>
      </p:sp>
      <p:sp>
        <p:nvSpPr>
          <p:cNvPr id="14" name="Mellomtittel 2">
            <a:extLst>
              <a:ext uri="{FF2B5EF4-FFF2-40B4-BE49-F238E27FC236}">
                <a16:creationId xmlns:a16="http://schemas.microsoft.com/office/drawing/2014/main" id="{338B8BA7-C4F1-5353-C55B-1D698999A9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3" hasCustomPrompt="1"/>
          </p:nvPr>
        </p:nvSpPr>
        <p:spPr>
          <a:xfrm>
            <a:off x="6648000" y="1620000"/>
            <a:ext cx="4824000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3" name="Mellomtittel 1">
            <a:extLst>
              <a:ext uri="{FF2B5EF4-FFF2-40B4-BE49-F238E27FC236}">
                <a16:creationId xmlns:a16="http://schemas.microsoft.com/office/drawing/2014/main" id="{111C3207-A02D-1439-9717-5C180D243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719999" y="1620000"/>
            <a:ext cx="4824000" cy="4407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Tittel">
            <a:extLst>
              <a:ext uri="{FF2B5EF4-FFF2-40B4-BE49-F238E27FC236}">
                <a16:creationId xmlns:a16="http://schemas.microsoft.com/office/drawing/2014/main" id="{81B01840-AA89-BE47-862B-F7DA6BFA28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166226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B80371-CB31-8DA9-C959-3E5C5CEAD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20000" y="658800"/>
            <a:ext cx="11202258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Hva er budskapet ditt?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0FD4D7-67AF-0841-0B7C-3B4E1508750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720000" y="1620000"/>
            <a:ext cx="11203790" cy="4619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pic>
        <p:nvPicPr>
          <p:cNvPr id="9" name="Picture 12" descr="Logo, icon&#10;&#10;Description automatically generated">
            <a:extLst>
              <a:ext uri="{FF2B5EF4-FFF2-40B4-BE49-F238E27FC236}">
                <a16:creationId xmlns:a16="http://schemas.microsoft.com/office/drawing/2014/main" id="{8BA9CECC-3D3C-7BDB-1E79-6CA3AC899BF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1" y="6239435"/>
            <a:ext cx="336027" cy="34962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4167AED-F623-F13B-983C-0FB85DBF65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006" y="7088015"/>
            <a:ext cx="1218999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Unngå for mye innhold – del eventuelt opp i flere bilder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Aldri under 18 </a:t>
            </a:r>
            <a:r>
              <a:rPr lang="nb-NO" dirty="0" err="1"/>
              <a:t>pkt</a:t>
            </a:r>
            <a:r>
              <a:rPr lang="nb-NO" dirty="0"/>
              <a:t> skriftstørrelse</a:t>
            </a:r>
          </a:p>
          <a:p>
            <a:endParaRPr lang="nb-NO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CA3A35D-4324-9CE7-8B41-078B599241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750289" y="2551837"/>
            <a:ext cx="2314354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Bruk egne utforminger for bilder.</a:t>
            </a:r>
          </a:p>
          <a:p>
            <a:r>
              <a:rPr lang="nb-NO" dirty="0"/>
              <a:t>De er markert med gråbokser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32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49" r:id="rId2"/>
    <p:sldLayoutId id="2147483661" r:id="rId3"/>
    <p:sldLayoutId id="2147483679" r:id="rId4"/>
    <p:sldLayoutId id="2147483650" r:id="rId5"/>
    <p:sldLayoutId id="2147483719" r:id="rId6"/>
    <p:sldLayoutId id="2147483721" r:id="rId7"/>
    <p:sldLayoutId id="2147483730" r:id="rId8"/>
    <p:sldLayoutId id="2147483653" r:id="rId9"/>
    <p:sldLayoutId id="2147483726" r:id="rId10"/>
    <p:sldLayoutId id="2147483666" r:id="rId11"/>
    <p:sldLayoutId id="2147483662" r:id="rId12"/>
    <p:sldLayoutId id="2147483729" r:id="rId13"/>
    <p:sldLayoutId id="2147483663" r:id="rId14"/>
    <p:sldLayoutId id="2147483665" r:id="rId15"/>
    <p:sldLayoutId id="2147483664" r:id="rId16"/>
    <p:sldLayoutId id="2147483667" r:id="rId17"/>
    <p:sldLayoutId id="2147483723" r:id="rId18"/>
    <p:sldLayoutId id="2147483668" r:id="rId19"/>
    <p:sldLayoutId id="2147483669" r:id="rId20"/>
    <p:sldLayoutId id="2147483732" r:id="rId21"/>
    <p:sldLayoutId id="2147483733" r:id="rId22"/>
    <p:sldLayoutId id="2147483671" r:id="rId23"/>
    <p:sldLayoutId id="2147483725" r:id="rId24"/>
    <p:sldLayoutId id="2147483724" r:id="rId25"/>
    <p:sldLayoutId id="2147483678" r:id="rId26"/>
    <p:sldLayoutId id="2147483720" r:id="rId27"/>
    <p:sldLayoutId id="2147483681" r:id="rId28"/>
    <p:sldLayoutId id="2147483682" r:id="rId29"/>
    <p:sldLayoutId id="2147483683" r:id="rId30"/>
    <p:sldLayoutId id="2147483728" r:id="rId31"/>
    <p:sldLayoutId id="2147483685" r:id="rId32"/>
    <p:sldLayoutId id="2147483686" r:id="rId33"/>
    <p:sldLayoutId id="2147483655" r:id="rId34"/>
    <p:sldLayoutId id="2147483677" r:id="rId3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4880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9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B80371-CB31-8DA9-C959-3E5C5CEA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719999"/>
            <a:ext cx="97200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0FD4D7-67AF-0841-0B7C-3B4E15087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1" y="1620000"/>
            <a:ext cx="9721329" cy="46817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DAA194-D44F-E8F8-BA5A-095F2CFE5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857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2FD8-AAC5-4D8E-9841-9632398E9A14}" type="datetimeFigureOut">
              <a:rPr lang="nb-NO" smtClean="0"/>
              <a:pPr/>
              <a:t>12.12.2024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9B6CED-FA31-2986-8AF5-A2C91595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85725"/>
            <a:ext cx="41148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0BB4B2-E86D-87BE-422D-2EFF806C7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-857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BF8A-FC70-4F5D-A357-CA0A714006B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D0ADC4F-CA0C-DED2-7CED-D5D570035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42"/>
          <a:stretch/>
        </p:blipFill>
        <p:spPr>
          <a:xfrm>
            <a:off x="342900" y="6245817"/>
            <a:ext cx="330997" cy="3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1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DB99CAFB-B294-40F5-4AEF-192635F65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Regionalt planforum </a:t>
            </a:r>
          </a:p>
          <a:p>
            <a:r>
              <a:rPr lang="nb-NO" dirty="0"/>
              <a:t>11. desember 2024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4C93C54D-B10D-32A8-1511-BFB16EF83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Reguleringsplan</a:t>
            </a:r>
            <a:br>
              <a:rPr lang="nb-NO" dirty="0"/>
            </a:br>
            <a:r>
              <a:rPr lang="nb-NO" dirty="0"/>
              <a:t>E6 Selli - Asp</a:t>
            </a:r>
          </a:p>
        </p:txBody>
      </p:sp>
    </p:spTree>
    <p:extLst>
      <p:ext uri="{BB962C8B-B14F-4D97-AF65-F5344CB8AC3E}">
        <p14:creationId xmlns:p14="http://schemas.microsoft.com/office/powerpoint/2010/main" val="186957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77F76B-C1CA-C21A-F2E4-215A58887A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2FD6-31AF-186B-DF56-4550A8FA14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CC7A0-7A15-169E-1C0B-9ABA5620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76" y="1377645"/>
            <a:ext cx="6105269" cy="5312402"/>
          </a:xfrm>
        </p:spPr>
        <p:txBody>
          <a:bodyPr>
            <a:normAutofit fontScale="70000" lnSpcReduction="20000"/>
          </a:bodyPr>
          <a:lstStyle/>
          <a:p>
            <a:r>
              <a:rPr lang="nb-NO" sz="2600" b="1" dirty="0"/>
              <a:t>Ø1</a:t>
            </a:r>
            <a:r>
              <a:rPr lang="nb-NO" sz="2600" dirty="0"/>
              <a:t>: Tilsvarer regulert trasé og løsning</a:t>
            </a:r>
          </a:p>
          <a:p>
            <a:r>
              <a:rPr lang="nb-NO" sz="2600" b="1" dirty="0"/>
              <a:t>Ø2a: </a:t>
            </a:r>
            <a:r>
              <a:rPr lang="nb-NO" sz="2600" dirty="0"/>
              <a:t>Tunnel Andsteinen og </a:t>
            </a:r>
            <a:r>
              <a:rPr lang="nb-NO" sz="2600" dirty="0" err="1"/>
              <a:t>Skuggedalsenget</a:t>
            </a:r>
            <a:r>
              <a:rPr lang="nb-NO" sz="2600" dirty="0"/>
              <a:t>.</a:t>
            </a:r>
          </a:p>
          <a:p>
            <a:r>
              <a:rPr lang="nb-NO" sz="2600" b="1" dirty="0"/>
              <a:t>Ø2b: </a:t>
            </a:r>
            <a:r>
              <a:rPr lang="nb-NO" sz="2600" dirty="0"/>
              <a:t>Tunnel Andsteinen og skjæring </a:t>
            </a:r>
            <a:r>
              <a:rPr lang="nb-NO" sz="2600" dirty="0" err="1"/>
              <a:t>Skuggedalsenget</a:t>
            </a:r>
            <a:r>
              <a:rPr lang="nb-NO" sz="2600" dirty="0"/>
              <a:t>.</a:t>
            </a:r>
          </a:p>
          <a:p>
            <a:r>
              <a:rPr lang="nb-NO" sz="2600" b="1" dirty="0"/>
              <a:t>Ø3: </a:t>
            </a:r>
            <a:r>
              <a:rPr lang="nb-NO" sz="2600" dirty="0"/>
              <a:t>Lengre tunnel litt mot øst.</a:t>
            </a:r>
          </a:p>
          <a:p>
            <a:r>
              <a:rPr lang="nb-NO" sz="2600" b="1" dirty="0"/>
              <a:t>Ø4: </a:t>
            </a:r>
            <a:r>
              <a:rPr lang="nb-NO" sz="2600" dirty="0"/>
              <a:t>Lengst tunnel lengst mot øst.</a:t>
            </a:r>
          </a:p>
          <a:p>
            <a:r>
              <a:rPr lang="nb-NO" sz="2600" b="1" dirty="0"/>
              <a:t>V1: </a:t>
            </a:r>
            <a:r>
              <a:rPr lang="nb-NO" sz="2600" dirty="0"/>
              <a:t>Utbedret E6 omtrent i dagens trase. I tillegg parallell lokalveg.</a:t>
            </a:r>
          </a:p>
          <a:p>
            <a:r>
              <a:rPr lang="nb-NO" sz="2600" b="1" dirty="0"/>
              <a:t>V2: </a:t>
            </a:r>
            <a:r>
              <a:rPr lang="nb-NO" sz="2600" dirty="0"/>
              <a:t>Ny E6 langs foten av Brekkberga/Nerengåsen. Eksisterende E6 kan i større grad gjenbrukes som lokalveg.</a:t>
            </a:r>
          </a:p>
          <a:p>
            <a:r>
              <a:rPr lang="nb-NO" sz="2600" b="1" dirty="0"/>
              <a:t>V3a: </a:t>
            </a:r>
            <a:r>
              <a:rPr lang="nb-NO" sz="2600" dirty="0"/>
              <a:t>Tunnel Brekkberga/Nerengåsen.</a:t>
            </a:r>
          </a:p>
          <a:p>
            <a:r>
              <a:rPr lang="nb-NO" sz="2600" b="1" dirty="0"/>
              <a:t>V3b: </a:t>
            </a:r>
            <a:r>
              <a:rPr lang="nb-NO" sz="2600" dirty="0"/>
              <a:t>Skjæring Brekkberga/Nerengåsen.</a:t>
            </a:r>
          </a:p>
          <a:p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44A884-8176-905A-0FF1-143161D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6" y="657645"/>
            <a:ext cx="4824000" cy="720000"/>
          </a:xfrm>
        </p:spPr>
        <p:txBody>
          <a:bodyPr>
            <a:noAutofit/>
          </a:bodyPr>
          <a:lstStyle/>
          <a:p>
            <a:r>
              <a:rPr lang="nb-NO" sz="3200" dirty="0"/>
              <a:t>Prosjektering av løsninger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E44F8-85E3-F8C9-90FC-00C9DCC89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4" b="1668"/>
          <a:stretch/>
        </p:blipFill>
        <p:spPr bwMode="auto">
          <a:xfrm>
            <a:off x="6913812" y="0"/>
            <a:ext cx="527824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109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77F76B-C1CA-C21A-F2E4-215A58887A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2FD6-31AF-186B-DF56-4550A8FA14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CC7A0-7A15-169E-1C0B-9ABA5620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20000"/>
            <a:ext cx="4877013" cy="4499999"/>
          </a:xfrm>
        </p:spPr>
        <p:txBody>
          <a:bodyPr/>
          <a:lstStyle/>
          <a:p>
            <a:r>
              <a:rPr lang="nb-NO" b="1" dirty="0"/>
              <a:t>Forkastet: Ø2a, Ø3, Ø4, V2 og V3a/b </a:t>
            </a:r>
          </a:p>
          <a:p>
            <a:pPr lvl="1"/>
            <a:r>
              <a:rPr lang="nb-NO" dirty="0"/>
              <a:t>Store investeringskostnader. </a:t>
            </a:r>
          </a:p>
          <a:p>
            <a:pPr lvl="1"/>
            <a:r>
              <a:rPr lang="nb-NO" dirty="0"/>
              <a:t>Inngrep i vanskelig terreng.</a:t>
            </a:r>
          </a:p>
          <a:p>
            <a:pPr lvl="1"/>
            <a:r>
              <a:rPr lang="nb-NO" dirty="0"/>
              <a:t>På et overordnet nivå oppnår de gjenstående alternativene målene for prosjektet bedre. </a:t>
            </a:r>
          </a:p>
          <a:p>
            <a:r>
              <a:rPr lang="nb-NO" b="1" dirty="0"/>
              <a:t>Videre til silingsfase 2: Ø1, Ø2b og V1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44A884-8176-905A-0FF1-143161D3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/>
              <a:t>Silingsfase 1 - grovsiling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E44F8-85E3-F8C9-90FC-00C9DCC89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4" b="1668"/>
          <a:stretch/>
        </p:blipFill>
        <p:spPr bwMode="auto">
          <a:xfrm>
            <a:off x="6913760" y="0"/>
            <a:ext cx="527824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2FF6DA3-3849-44CA-97EB-8D6C38D11AFC}"/>
              </a:ext>
            </a:extLst>
          </p:cNvPr>
          <p:cNvSpPr/>
          <p:nvPr/>
        </p:nvSpPr>
        <p:spPr>
          <a:xfrm>
            <a:off x="7564795" y="3701845"/>
            <a:ext cx="412955" cy="74128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32CEB-2FD5-44B1-FEDA-DE08D236AC1F}"/>
              </a:ext>
            </a:extLst>
          </p:cNvPr>
          <p:cNvSpPr/>
          <p:nvPr/>
        </p:nvSpPr>
        <p:spPr>
          <a:xfrm>
            <a:off x="7919883" y="3701845"/>
            <a:ext cx="361336" cy="74128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419A439-A697-D993-AE99-901F0596BFD3}"/>
              </a:ext>
            </a:extLst>
          </p:cNvPr>
          <p:cNvSpPr/>
          <p:nvPr/>
        </p:nvSpPr>
        <p:spPr>
          <a:xfrm rot="2240802">
            <a:off x="10542638" y="2858967"/>
            <a:ext cx="361336" cy="74128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74E601-C51F-59BE-520A-F6CF29CDCB29}"/>
              </a:ext>
            </a:extLst>
          </p:cNvPr>
          <p:cNvSpPr/>
          <p:nvPr/>
        </p:nvSpPr>
        <p:spPr>
          <a:xfrm rot="2240802">
            <a:off x="9785769" y="3499359"/>
            <a:ext cx="361336" cy="741281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A64217-F7A7-F388-F75B-00F80BE33E3D}"/>
              </a:ext>
            </a:extLst>
          </p:cNvPr>
          <p:cNvSpPr/>
          <p:nvPr/>
        </p:nvSpPr>
        <p:spPr>
          <a:xfrm>
            <a:off x="8216203" y="3859726"/>
            <a:ext cx="361336" cy="741281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DD8540-1AF3-1473-834B-F24AE7C73133}"/>
              </a:ext>
            </a:extLst>
          </p:cNvPr>
          <p:cNvSpPr/>
          <p:nvPr/>
        </p:nvSpPr>
        <p:spPr>
          <a:xfrm rot="2275209">
            <a:off x="9049426" y="3701845"/>
            <a:ext cx="361336" cy="741281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7E51F-5A4F-79DB-E610-BE473B574791}"/>
              </a:ext>
            </a:extLst>
          </p:cNvPr>
          <p:cNvSpPr/>
          <p:nvPr/>
        </p:nvSpPr>
        <p:spPr>
          <a:xfrm rot="2275209">
            <a:off x="9078635" y="4334571"/>
            <a:ext cx="361336" cy="480365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09FE9E-18E5-2966-C372-372087B08CB9}"/>
              </a:ext>
            </a:extLst>
          </p:cNvPr>
          <p:cNvSpPr/>
          <p:nvPr/>
        </p:nvSpPr>
        <p:spPr>
          <a:xfrm rot="1365945">
            <a:off x="8968447" y="4687385"/>
            <a:ext cx="361336" cy="494272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C21683-EF89-5E87-1B8F-EF349E950B40}"/>
              </a:ext>
            </a:extLst>
          </p:cNvPr>
          <p:cNvSpPr txBox="1"/>
          <p:nvPr/>
        </p:nvSpPr>
        <p:spPr>
          <a:xfrm>
            <a:off x="9762921" y="5409184"/>
            <a:ext cx="2392208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sz="100" dirty="0"/>
          </a:p>
          <a:p>
            <a:r>
              <a:rPr lang="nb-NO" dirty="0"/>
              <a:t>          </a:t>
            </a:r>
            <a:r>
              <a:rPr lang="nb-NO" sz="2000" dirty="0"/>
              <a:t>Forkastet</a:t>
            </a:r>
          </a:p>
          <a:p>
            <a:r>
              <a:rPr lang="nb-NO" sz="2000" dirty="0"/>
              <a:t>         Silingsfase 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E74AED-EB26-4097-A408-E34EAA1E8E8F}"/>
              </a:ext>
            </a:extLst>
          </p:cNvPr>
          <p:cNvSpPr/>
          <p:nvPr/>
        </p:nvSpPr>
        <p:spPr>
          <a:xfrm rot="5400000">
            <a:off x="10071867" y="5454323"/>
            <a:ext cx="171668" cy="35441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E73D2C-0E05-64F7-BD6F-FE6DA384C910}"/>
              </a:ext>
            </a:extLst>
          </p:cNvPr>
          <p:cNvSpPr/>
          <p:nvPr/>
        </p:nvSpPr>
        <p:spPr>
          <a:xfrm rot="5400000">
            <a:off x="10071867" y="5729814"/>
            <a:ext cx="171668" cy="354416"/>
          </a:xfrm>
          <a:prstGeom prst="ellipse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29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977CB-F0CC-B9D9-3664-33B56518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8800"/>
            <a:ext cx="11143349" cy="720000"/>
          </a:xfrm>
        </p:spPr>
        <p:txBody>
          <a:bodyPr anchor="t">
            <a:normAutofit/>
          </a:bodyPr>
          <a:lstStyle/>
          <a:p>
            <a:r>
              <a:rPr lang="nb-NO" dirty="0"/>
              <a:t>Silingsfase 2 – silingskriterier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81968-0173-4D58-38D8-D897D842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47" y="1378800"/>
            <a:ext cx="9566230" cy="54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F1F3717-8823-7BC2-58CB-20D5C72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Utførte kartlegginger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951404-FAA4-627A-D26F-FF08827B01DE}"/>
              </a:ext>
            </a:extLst>
          </p:cNvPr>
          <p:cNvSpPr txBox="1"/>
          <p:nvPr/>
        </p:nvSpPr>
        <p:spPr>
          <a:xfrm>
            <a:off x="719999" y="1909916"/>
            <a:ext cx="4235459" cy="2956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Syredannende berg og radon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Forurenset grunn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Vannmiljø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Fugl (inkl. rovfugl)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Naturtyper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Vilt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Myr - myrdybder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9020F35-F2EB-0314-F24B-364025372563}"/>
              </a:ext>
            </a:extLst>
          </p:cNvPr>
          <p:cNvSpPr txBox="1"/>
          <p:nvPr/>
        </p:nvSpPr>
        <p:spPr>
          <a:xfrm>
            <a:off x="5302046" y="1909916"/>
            <a:ext cx="3421626" cy="17100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Geoteknikk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Skred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Matjord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>
                <a:ea typeface="Open Sans"/>
                <a:cs typeface="Open Sans"/>
              </a:rPr>
              <a:t>Klimagass</a:t>
            </a:r>
          </a:p>
        </p:txBody>
      </p:sp>
    </p:spTree>
    <p:extLst>
      <p:ext uri="{BB962C8B-B14F-4D97-AF65-F5344CB8AC3E}">
        <p14:creationId xmlns:p14="http://schemas.microsoft.com/office/powerpoint/2010/main" val="170859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2CDDE-6619-E2B6-FFBD-2729019471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3977CB-F0CC-B9D9-3664-33B56518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Silingsfase 2 - Vurdering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59421-6F4E-6830-D795-48280EA9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6" y="1629209"/>
            <a:ext cx="6898679" cy="45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18373-3302-6B18-CEF1-7C10E7D8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806" y="1629209"/>
            <a:ext cx="3235539" cy="4523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913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1D7A01-3228-384C-9AF7-68AC18F27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Ø1 og Ø2b berører i stor grad samme problemstillinger/verdier. Ø2b kommer bedre ut på grunn av tunnel gjennom Andsteinen. I første rekke bedre for landskap, vilt, skred og friluftsliv. 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Mellom Ø2b og V1 er det i større grad et verdivalg. V1 kommer dårligst ut på prissatte konsekvenser (har negative konsekvenser for boliger på vestsiden og usikre grunnforhold/kostnader). Ø2b kommer dårligst ut på ikke-prissatte konsekvenser (naturtyper, vilttrekk, fugl, vassdrag, friluftslivsområder). 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b="1" dirty="0">
                <a:latin typeface="Calibri" panose="020F0502020204030204" pitchFamily="34" charset="0"/>
                <a:cs typeface="Calibri" panose="020F0502020204030204" pitchFamily="34" charset="0"/>
              </a:rPr>
              <a:t>Med utgangspunkt i gitte mål, kriterier og vekting kommer Ø2b i sum noe bedre ut enn V1. Nye Veier ønsker å gå videre med reguleringsplan og konsekvensutredning for Ø2b. </a:t>
            </a:r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3E3E3-4010-7D1A-8462-D3905C4A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Silingsfase 2 - Anbefaling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076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3035E-2631-1D87-AE08-6CD17A9DE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3. Varslet planområde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5B584F09-F07B-87DC-AE33-4933AFA043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0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FA990-D7BA-2EC2-9E17-3041A87C3BB9}"/>
              </a:ext>
            </a:extLst>
          </p:cNvPr>
          <p:cNvSpPr txBox="1">
            <a:spLocks/>
          </p:cNvSpPr>
          <p:nvPr/>
        </p:nvSpPr>
        <p:spPr>
          <a:xfrm>
            <a:off x="4398871" y="1377645"/>
            <a:ext cx="4824000" cy="4499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Tar høyde for optimalisering av Ø2b</a:t>
            </a:r>
          </a:p>
          <a:p>
            <a:r>
              <a:rPr lang="nb-NO" dirty="0">
                <a:ea typeface="Open Sans"/>
                <a:cs typeface="Open Sans"/>
              </a:rPr>
              <a:t>Øst for </a:t>
            </a:r>
            <a:r>
              <a:rPr lang="nb-NO" dirty="0" err="1">
                <a:ea typeface="Open Sans"/>
                <a:cs typeface="Open Sans"/>
              </a:rPr>
              <a:t>Rungstadvatnet</a:t>
            </a:r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4AA66CEB-A7E2-D767-DDA0-1A0077D58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377645"/>
            <a:ext cx="3107206" cy="4971532"/>
          </a:xfrm>
          <a:noFill/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F7ACDF38-7572-5C29-01A5-7C1C59EB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645"/>
            <a:ext cx="11143350" cy="720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kern="1200">
                <a:latin typeface="+mj-lt"/>
                <a:ea typeface="+mj-ea"/>
                <a:cs typeface="+mj-cs"/>
              </a:rPr>
              <a:t>Varslet planområdet</a:t>
            </a:r>
          </a:p>
        </p:txBody>
      </p:sp>
    </p:spTree>
    <p:extLst>
      <p:ext uri="{BB962C8B-B14F-4D97-AF65-F5344CB8AC3E}">
        <p14:creationId xmlns:p14="http://schemas.microsoft.com/office/powerpoint/2010/main" val="43569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3035E-2631-1D87-AE08-6CD17A9DE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4. Planprogram og </a:t>
            </a:r>
            <a:r>
              <a:rPr lang="nb-NO" dirty="0" err="1"/>
              <a:t>utredningstema</a:t>
            </a:r>
            <a:endParaRPr lang="nb-NO" dirty="0"/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87A1CA53-8DC2-76C1-2E78-1B2D1C8DF3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75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A2C1482-C09A-21E7-4098-53EA0B879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33681"/>
              </p:ext>
            </p:extLst>
          </p:nvPr>
        </p:nvGraphicFramePr>
        <p:xfrm>
          <a:off x="966301" y="424018"/>
          <a:ext cx="9210086" cy="5630190"/>
        </p:xfrm>
        <a:graphic>
          <a:graphicData uri="http://schemas.openxmlformats.org/drawingml/2006/table">
            <a:tbl>
              <a:tblPr firstRow="1" firstCol="1" bandRow="1">
                <a:tableStyleId>{266CBE94-ADBF-4769-B491-49CF3E1C4F3A}</a:tableStyleId>
              </a:tblPr>
              <a:tblGrid>
                <a:gridCol w="4357867">
                  <a:extLst>
                    <a:ext uri="{9D8B030D-6E8A-4147-A177-3AD203B41FA5}">
                      <a16:colId xmlns:a16="http://schemas.microsoft.com/office/drawing/2014/main" val="1120868243"/>
                    </a:ext>
                  </a:extLst>
                </a:gridCol>
                <a:gridCol w="1356473">
                  <a:extLst>
                    <a:ext uri="{9D8B030D-6E8A-4147-A177-3AD203B41FA5}">
                      <a16:colId xmlns:a16="http://schemas.microsoft.com/office/drawing/2014/main" val="1275263628"/>
                    </a:ext>
                  </a:extLst>
                </a:gridCol>
                <a:gridCol w="1755436">
                  <a:extLst>
                    <a:ext uri="{9D8B030D-6E8A-4147-A177-3AD203B41FA5}">
                      <a16:colId xmlns:a16="http://schemas.microsoft.com/office/drawing/2014/main" val="970621320"/>
                    </a:ext>
                  </a:extLst>
                </a:gridCol>
                <a:gridCol w="1740310">
                  <a:extLst>
                    <a:ext uri="{9D8B030D-6E8A-4147-A177-3AD203B41FA5}">
                      <a16:colId xmlns:a16="http://schemas.microsoft.com/office/drawing/2014/main" val="2651321798"/>
                    </a:ext>
                  </a:extLst>
                </a:gridCol>
              </a:tblGrid>
              <a:tr h="43365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Tema/fagområder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>
                    <a:solidFill>
                      <a:srgbClr val="5891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</a:rPr>
                        <a:t>Planbeskrivelse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>
                    <a:solidFill>
                      <a:srgbClr val="5891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</a:rPr>
                        <a:t>Konsekvensutredning 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>
                    <a:solidFill>
                      <a:srgbClr val="5891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</a:rPr>
                        <a:t>Andre utredninger/ fagrapporter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>
                    <a:solidFill>
                      <a:srgbClr val="5891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29348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Trafikkanalyse, inkl. ulykker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nb-NO" sz="10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4119974629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TS-revisjon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46350929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Landskapsbilde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1449188320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Friluftsliv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3994964711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Kulturmiljø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586255826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</a:rPr>
                        <a:t>Naturmangfold, terrestrisk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nb-NO" sz="105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2051733752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Naturmangfold, vannmiljø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95330455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Naturressurser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1292468068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</a:rPr>
                        <a:t>Klimagass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2254498848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Støy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3514177312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Luftforurensning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61919376"/>
                  </a:ext>
                </a:extLst>
              </a:tr>
              <a:tr h="37896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</a:rPr>
                        <a:t>Forurenset grunn, potensielt syredannede masser og fremmed arter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3490883537"/>
                  </a:ext>
                </a:extLst>
              </a:tr>
              <a:tr h="32193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Arealbruksendringer og andre lokale og regionale virkninger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3581721571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Geologi (ingeniørgeologi)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4217487753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Grunnforhold og geoteknikk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470422408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Skred- og rasfare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4059464697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Konstruksjoner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1042861863"/>
                  </a:ext>
                </a:extLst>
              </a:tr>
              <a:tr h="26543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Barn og unges oppvekstsvilkår, folkehelse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 dirty="0" err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1836856202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Massehåndtering/deponi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2452406179"/>
                  </a:ext>
                </a:extLst>
              </a:tr>
              <a:tr h="2917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Flomfarevurdering og vannhåndtering (hydrologi)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966165588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Overordnet VA-plan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nb-NO" sz="11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300322333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ROS-analyse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1765388689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Prissatte konsekvenser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 b="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200" b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da-DK" sz="11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60" marR="60560" marT="0" marB="0" anchor="ctr"/>
                </a:tc>
                <a:extLst>
                  <a:ext uri="{0D108BD9-81ED-4DB2-BD59-A6C34878D82A}">
                    <a16:rowId xmlns:a16="http://schemas.microsoft.com/office/drawing/2014/main" val="423672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94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2D5795-C517-9686-A0F3-1C6FEE02C45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Bakgrunn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Silingsprosessen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Varslet planområde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Planprogram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Fremdrift </a:t>
            </a:r>
            <a:r>
              <a:rPr lang="nb-NO"/>
              <a:t>og medvirkning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6390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3035E-2631-1D87-AE08-6CD17A9DE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5. Fremdrift og medvirkning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F2EF9DCC-5427-E458-86BB-0ECD2859A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79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AE4029AE-4594-A077-AB05-4FFE678CB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586" y="31231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</a:b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4D39B747-ED09-7C10-2609-D17A3523B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81535"/>
              </p:ext>
            </p:extLst>
          </p:nvPr>
        </p:nvGraphicFramePr>
        <p:xfrm>
          <a:off x="870155" y="663677"/>
          <a:ext cx="9763432" cy="5663328"/>
        </p:xfrm>
        <a:graphic>
          <a:graphicData uri="http://schemas.openxmlformats.org/drawingml/2006/table">
            <a:tbl>
              <a:tblPr firstRow="1" firstCol="1" bandRow="1">
                <a:tableStyleId>{266CBE94-ADBF-4769-B491-49CF3E1C4F3A}</a:tableStyleId>
              </a:tblPr>
              <a:tblGrid>
                <a:gridCol w="5554144">
                  <a:extLst>
                    <a:ext uri="{9D8B030D-6E8A-4147-A177-3AD203B41FA5}">
                      <a16:colId xmlns:a16="http://schemas.microsoft.com/office/drawing/2014/main" val="157199774"/>
                    </a:ext>
                  </a:extLst>
                </a:gridCol>
                <a:gridCol w="4209288">
                  <a:extLst>
                    <a:ext uri="{9D8B030D-6E8A-4147-A177-3AD203B41FA5}">
                      <a16:colId xmlns:a16="http://schemas.microsoft.com/office/drawing/2014/main" val="1061069058"/>
                    </a:ext>
                  </a:extLst>
                </a:gridCol>
              </a:tblGrid>
              <a:tr h="42822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effectLst/>
                        </a:rPr>
                        <a:t>Milepæler </a:t>
                      </a:r>
                      <a:endParaRPr lang="nb-NO" sz="1600" dirty="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891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effectLst/>
                        </a:rPr>
                        <a:t>Dato/periode</a:t>
                      </a:r>
                      <a:endParaRPr lang="nb-NO" sz="1600" dirty="0"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891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71438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Oppstartsmøte med Steinkjer kommune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18.10.2024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4288629"/>
                  </a:ext>
                </a:extLst>
              </a:tr>
              <a:tr h="42822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Varsel om oppstart og utleggelse planprogram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28.11.2024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3028179"/>
                  </a:ext>
                </a:extLst>
              </a:tr>
              <a:tr h="67684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Høringsperiode og medvirkning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Nov 2024 – jan 2025. Frist for innspill 31.01.25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352354"/>
                  </a:ext>
                </a:extLst>
              </a:tr>
              <a:tr h="45428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Åpent møte og kontordag på Asphaugen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og 15. januar 2025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028091"/>
                  </a:ext>
                </a:extLst>
              </a:tr>
              <a:tr h="43925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Fastsetting av planprogram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Februar/mars 2025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796009"/>
                  </a:ext>
                </a:extLst>
              </a:tr>
              <a:tr h="45261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Levere forslag til reguleringsplan til kommunen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Mai 2025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209848"/>
                  </a:ext>
                </a:extLst>
              </a:tr>
              <a:tr h="48267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1. Gangs behandling i planutvalget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Våren/sommeren 2025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978460"/>
                  </a:ext>
                </a:extLst>
              </a:tr>
              <a:tr h="46597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Høringsperiode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Våren/sommeren 2025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1109"/>
                  </a:ext>
                </a:extLst>
              </a:tr>
              <a:tr h="47265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Leveranse til sluttbehandling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Høsten 2025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82597"/>
                  </a:ext>
                </a:extLst>
              </a:tr>
              <a:tr h="45595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2. Gangs behandling i planutvalget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Høsten 2025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7196551"/>
                  </a:ext>
                </a:extLst>
              </a:tr>
              <a:tr h="46263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cap="none" dirty="0">
                          <a:solidFill>
                            <a:schemeClr val="tx1"/>
                          </a:solidFill>
                          <a:effectLst/>
                        </a:rPr>
                        <a:t>Vedtak kommunestyre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Høsten 2025</a:t>
                      </a:r>
                      <a:endParaRPr lang="nb-NO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2951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6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2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3035E-2631-1D87-AE08-6CD17A9DE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1. Bakgrunn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A4D6D366-5FF3-5104-5215-E9683430D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21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F0DC6F6-B5DD-B451-CF7C-D2D6F6555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Kommunedelplan m/KU, vedtatt 20.01.2016</a:t>
            </a:r>
          </a:p>
          <a:p>
            <a:r>
              <a:rPr lang="nb-NO" dirty="0"/>
              <a:t>Reguleringsplan for hele strekningen, vedtatt 25.05.2016</a:t>
            </a:r>
          </a:p>
          <a:p>
            <a:r>
              <a:rPr lang="nb-NO" dirty="0"/>
              <a:t>Reguleringsplan for kryssområdet, vedtatt 20.06.2018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Nye Veier ønsker å se på muligheter for nye løsninger, herunder å utelate krysset med fv. 17 og strekningen nord for dette. </a:t>
            </a:r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2F1EF1-93B6-815C-992A-47DCAC81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D113A-B7DB-480B-9336-A6F8CF45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48" y="252887"/>
            <a:ext cx="3880854" cy="2775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0B9F4-E9F0-5E13-6DBF-E24037750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10" y="3033513"/>
            <a:ext cx="2555586" cy="3567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551095369">
            <a:extLst>
              <a:ext uri="{FF2B5EF4-FFF2-40B4-BE49-F238E27FC236}">
                <a16:creationId xmlns:a16="http://schemas.microsoft.com/office/drawing/2014/main" id="{1B39DC4B-BE66-50D4-F3F0-FF6BEF596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033" y="3176785"/>
            <a:ext cx="2374958" cy="3023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7ADF22-7E37-B8B1-342B-3F7C15EF3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892" y="1491916"/>
            <a:ext cx="1181528" cy="17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22608F-34D1-A930-CE48-3DD552C70B04}"/>
              </a:ext>
            </a:extLst>
          </p:cNvPr>
          <p:cNvSpPr/>
          <p:nvPr/>
        </p:nvSpPr>
        <p:spPr>
          <a:xfrm>
            <a:off x="7862492" y="1578076"/>
            <a:ext cx="3609508" cy="457169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89EDFD-FADF-D9DB-98A5-14BDBAE0C55D}"/>
              </a:ext>
            </a:extLst>
          </p:cNvPr>
          <p:cNvSpPr/>
          <p:nvPr/>
        </p:nvSpPr>
        <p:spPr>
          <a:xfrm>
            <a:off x="451748" y="1548579"/>
            <a:ext cx="3609508" cy="457169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3AB0E6-CB48-0B8B-55A3-8C3F291F988D}"/>
              </a:ext>
            </a:extLst>
          </p:cNvPr>
          <p:cNvSpPr/>
          <p:nvPr/>
        </p:nvSpPr>
        <p:spPr>
          <a:xfrm>
            <a:off x="4157120" y="1548580"/>
            <a:ext cx="3609508" cy="457169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69903-D9D2-32E0-2A42-116784A4C0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Nye Veier - effektmål: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Økt framkommelighet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Økt trafikksikkerhet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Redusert jordbruksbeslag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Redusert påvirkning på naturmangfold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Reduserte kostnader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B951-77F0-A134-5E28-E9DADF465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b-NO" sz="4000" b="1" dirty="0">
                <a:solidFill>
                  <a:schemeClr val="bg1"/>
                </a:solidFill>
              </a:rPr>
              <a:t>Nye Veier – strategiske prioriteringer:</a:t>
            </a:r>
          </a:p>
          <a:p>
            <a:pPr>
              <a:lnSpc>
                <a:spcPct val="120000"/>
              </a:lnSpc>
            </a:pPr>
            <a:r>
              <a:rPr lang="nb-NO" sz="4000" dirty="0">
                <a:solidFill>
                  <a:schemeClr val="bg1"/>
                </a:solidFill>
              </a:rPr>
              <a:t>Mer vei og bane for pengene og økt samfunnsøkonomiske lønnsomhet i alle våre prosjekter. </a:t>
            </a:r>
          </a:p>
          <a:p>
            <a:pPr>
              <a:lnSpc>
                <a:spcPct val="120000"/>
              </a:lnSpc>
            </a:pPr>
            <a:r>
              <a:rPr lang="nb-NO" sz="4000" dirty="0">
                <a:solidFill>
                  <a:schemeClr val="bg1"/>
                </a:solidFill>
              </a:rPr>
              <a:t>Være den mest effektive organisasjonen for planlegging, utbygging og drift innen samferdsel. </a:t>
            </a:r>
          </a:p>
          <a:p>
            <a:pPr>
              <a:lnSpc>
                <a:spcPct val="120000"/>
              </a:lnSpc>
            </a:pPr>
            <a:r>
              <a:rPr lang="nb-NO" sz="4000" dirty="0">
                <a:solidFill>
                  <a:schemeClr val="bg1"/>
                </a:solidFill>
              </a:rPr>
              <a:t>Ta et tydelig samfunnsansvar og styrke vårt arbeid med HMS. </a:t>
            </a:r>
          </a:p>
          <a:p>
            <a:pPr>
              <a:lnSpc>
                <a:spcPct val="120000"/>
              </a:lnSpc>
            </a:pPr>
            <a:r>
              <a:rPr lang="nb-NO" sz="4000" dirty="0">
                <a:solidFill>
                  <a:schemeClr val="bg1"/>
                </a:solidFill>
              </a:rPr>
              <a:t>Ta en lederrolle innen miljø og klima innenfor samferdselssektoren.</a:t>
            </a:r>
          </a:p>
          <a:p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91DB-6D0F-CF01-F969-E4A5EC2576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>
                <a:solidFill>
                  <a:schemeClr val="bg1"/>
                </a:solidFill>
              </a:rPr>
              <a:t>Nasjonal transportplan 2022-2033 – samfunnsmål: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Enklere reisehverdag og økt konkurranseevne for næringslivet.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Mer for pengene.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Effektiv bruk av ny teknologi.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Nullvisjon for drepte og hardt skadde. </a:t>
            </a:r>
          </a:p>
          <a:p>
            <a:pPr>
              <a:lnSpc>
                <a:spcPct val="100000"/>
              </a:lnSpc>
            </a:pPr>
            <a:r>
              <a:rPr lang="nb-NO" sz="1600" dirty="0">
                <a:solidFill>
                  <a:schemeClr val="bg1"/>
                </a:solidFill>
              </a:rPr>
              <a:t>Bidra til oppfyllelse av Norges klima og miljømål.</a:t>
            </a:r>
          </a:p>
          <a:p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759D46-E161-2CBE-0A24-C5100D6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</p:spTree>
    <p:extLst>
      <p:ext uri="{BB962C8B-B14F-4D97-AF65-F5344CB8AC3E}">
        <p14:creationId xmlns:p14="http://schemas.microsoft.com/office/powerpoint/2010/main" val="421496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3035E-2631-1D87-AE08-6CD17A9DE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2. Silingsprosessen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32B384B8-DB8D-5A8F-618C-39D86C576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32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5B126F-7FF8-D660-5164-5B3590F3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Silingsprosessen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DFA88D-9889-AB24-A210-BD59C76E0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662219"/>
              </p:ext>
            </p:extLst>
          </p:nvPr>
        </p:nvGraphicFramePr>
        <p:xfrm>
          <a:off x="748135" y="1629320"/>
          <a:ext cx="11143349" cy="44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3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EFDA-B3A5-EB1F-54BB-A46A6D8C0E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FADDE-42C7-6B17-029C-D1FA4F93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36262"/>
            <a:ext cx="5164606" cy="4638369"/>
          </a:xfrm>
        </p:spPr>
        <p:txBody>
          <a:bodyPr>
            <a:normAutofit/>
          </a:bodyPr>
          <a:lstStyle/>
          <a:p>
            <a:r>
              <a:rPr lang="nb-NO" sz="1800" dirty="0"/>
              <a:t>Kryss fv. 17 og nordover</a:t>
            </a:r>
          </a:p>
          <a:p>
            <a:pPr lvl="1"/>
            <a:r>
              <a:rPr lang="nb-NO" dirty="0"/>
              <a:t>Vesentlig lavere trafikkmengde</a:t>
            </a:r>
          </a:p>
          <a:p>
            <a:pPr lvl="1"/>
            <a:r>
              <a:rPr lang="nb-NO" dirty="0"/>
              <a:t>Ikke avdekket vesentlige problemer med trafikksikkerhet eller –avvikling</a:t>
            </a:r>
          </a:p>
          <a:p>
            <a:pPr lvl="1"/>
            <a:r>
              <a:rPr lang="nb-NO" dirty="0"/>
              <a:t>Eksisterende kanalisert kryss har tilstrekkelig kapasitet</a:t>
            </a:r>
          </a:p>
          <a:p>
            <a:r>
              <a:rPr lang="nb-NO" sz="1800" dirty="0"/>
              <a:t>Sør for fv. 17</a:t>
            </a:r>
          </a:p>
          <a:p>
            <a:pPr lvl="1"/>
            <a:r>
              <a:rPr lang="nb-NO" dirty="0"/>
              <a:t>Problemer med trafikksikkerhet, framkommelighet, hastighet/kjøretid, støy, tilrettelegging for myke trafikanter. </a:t>
            </a:r>
          </a:p>
          <a:p>
            <a:pPr lvl="1"/>
            <a:r>
              <a:rPr lang="nb-NO" dirty="0"/>
              <a:t>Manglende omkjøringsveg.</a:t>
            </a:r>
          </a:p>
          <a:p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4AD581-6F42-66DB-2860-A9E21089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Problemanalyse – eksisterende E6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8C8F5-714E-828F-A9E4-516F020F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0"/>
            <a:ext cx="4664075" cy="68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EFDA-B3A5-EB1F-54BB-A46A6D8C0E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FADDE-42C7-6B17-029C-D1FA4F93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915637"/>
            <a:ext cx="6878996" cy="4942363"/>
          </a:xfrm>
        </p:spPr>
        <p:txBody>
          <a:bodyPr>
            <a:normAutofit lnSpcReduction="10000"/>
          </a:bodyPr>
          <a:lstStyle/>
          <a:p>
            <a:r>
              <a:rPr lang="nb-NO" sz="1800" dirty="0"/>
              <a:t>Nord for fv. 17</a:t>
            </a:r>
          </a:p>
          <a:p>
            <a:pPr lvl="1"/>
            <a:r>
              <a:rPr lang="nb-NO" b="1" dirty="0"/>
              <a:t>Ulemper: </a:t>
            </a:r>
            <a:r>
              <a:rPr lang="nb-NO" dirty="0"/>
              <a:t>Store inngrep i dyrka mark, berører bekker og naturområder, omfattende støyskjerming.</a:t>
            </a:r>
          </a:p>
          <a:p>
            <a:pPr lvl="1"/>
            <a:r>
              <a:rPr lang="nb-NO" b="1" dirty="0"/>
              <a:t>Konklusjon: </a:t>
            </a:r>
            <a:r>
              <a:rPr lang="nb-NO" dirty="0"/>
              <a:t>Ulempene med ny veg vurderes å være større enn fordelene. Eksisterende kryss med fv. 17, samt strekningen nordover fra dette kan beholdes som i dag.</a:t>
            </a:r>
          </a:p>
          <a:p>
            <a:r>
              <a:rPr lang="nb-NO" sz="1800" dirty="0"/>
              <a:t>Sør for fv. 17</a:t>
            </a:r>
          </a:p>
          <a:p>
            <a:pPr lvl="1"/>
            <a:r>
              <a:rPr lang="nb-NO" b="1" dirty="0"/>
              <a:t>Utfordringer: </a:t>
            </a:r>
            <a:r>
              <a:rPr lang="nb-NO" dirty="0"/>
              <a:t>store terrenginngrep, fjell av dårlig kvalitet, skredfare, ulemper for friluftsliv, naturverdier, dyrka mark, nærføring med boliger på Asphaugen, skytebane med tilhørende forurenset grunn.</a:t>
            </a:r>
          </a:p>
          <a:p>
            <a:pPr lvl="1"/>
            <a:r>
              <a:rPr lang="nb-NO" b="1" dirty="0"/>
              <a:t>Konklusjon: </a:t>
            </a:r>
            <a:r>
              <a:rPr lang="nb-NO" dirty="0"/>
              <a:t>Det bør vurderes andre traseer og løsninger enn den som ligger i gjeldende plan.</a:t>
            </a:r>
          </a:p>
          <a:p>
            <a:endParaRPr lang="nb-N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4AD581-6F42-66DB-2860-A9E21089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57645"/>
            <a:ext cx="5481697" cy="720000"/>
          </a:xfrm>
        </p:spPr>
        <p:txBody>
          <a:bodyPr>
            <a:normAutofit fontScale="90000"/>
          </a:bodyPr>
          <a:lstStyle/>
          <a:p>
            <a:r>
              <a:rPr lang="nb-NO" dirty="0"/>
              <a:t>Problemanalyse – gjeldende reguleringsplan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41919D-843B-5416-1E09-4C273F3F1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031" y="296895"/>
            <a:ext cx="2555586" cy="3567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551095369">
            <a:extLst>
              <a:ext uri="{FF2B5EF4-FFF2-40B4-BE49-F238E27FC236}">
                <a16:creationId xmlns:a16="http://schemas.microsoft.com/office/drawing/2014/main" id="{DFB9CF97-3C5A-5779-651E-E106A6598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591" y="3161244"/>
            <a:ext cx="2374958" cy="30239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B5164-153E-BFDD-1FD0-917C906C1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450" y="1476375"/>
            <a:ext cx="1181528" cy="17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1613"/>
      </p:ext>
    </p:extLst>
  </p:cSld>
  <p:clrMapOvr>
    <a:masterClrMapping/>
  </p:clrMapOvr>
</p:sld>
</file>

<file path=ppt/theme/theme1.xml><?xml version="1.0" encoding="utf-8"?>
<a:theme xmlns:a="http://schemas.openxmlformats.org/drawingml/2006/main" name="Nye veier lys">
  <a:themeElements>
    <a:clrScheme name="Office">
      <a:dk1>
        <a:sysClr val="windowText" lastClr="000000"/>
      </a:dk1>
      <a:lt1>
        <a:sysClr val="window" lastClr="FFFFFF"/>
      </a:lt1>
      <a:dk2>
        <a:srgbClr val="589199"/>
      </a:dk2>
      <a:lt2>
        <a:srgbClr val="E7E6E6"/>
      </a:lt2>
      <a:accent1>
        <a:srgbClr val="4A7C82"/>
      </a:accent1>
      <a:accent2>
        <a:srgbClr val="F6433B"/>
      </a:accent2>
      <a:accent3>
        <a:srgbClr val="83AFB4"/>
      </a:accent3>
      <a:accent4>
        <a:srgbClr val="7D7D7D"/>
      </a:accent4>
      <a:accent5>
        <a:srgbClr val="00A3B9"/>
      </a:accent5>
      <a:accent6>
        <a:srgbClr val="F5938E"/>
      </a:accent6>
      <a:hlink>
        <a:srgbClr val="0563C1"/>
      </a:hlink>
      <a:folHlink>
        <a:srgbClr val="954F72"/>
      </a:folHlink>
    </a:clrScheme>
    <a:fontScheme name="Egendefinert 38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 veier Lys versjon juni 2023" id="{A9C43818-07DB-4F8F-B2CF-AFBFBE639D37}" vid="{8E539E2A-14B9-4C37-9D99-5F3F57333008}"/>
    </a:ext>
  </a:extLst>
</a:theme>
</file>

<file path=ppt/theme/theme2.xml><?xml version="1.0" encoding="utf-8"?>
<a:theme xmlns:a="http://schemas.openxmlformats.org/drawingml/2006/main" name="Nye veier mørk">
  <a:themeElements>
    <a:clrScheme name="Office">
      <a:dk1>
        <a:sysClr val="windowText" lastClr="000000"/>
      </a:dk1>
      <a:lt1>
        <a:sysClr val="window" lastClr="FFFFFF"/>
      </a:lt1>
      <a:dk2>
        <a:srgbClr val="4A7C82"/>
      </a:dk2>
      <a:lt2>
        <a:srgbClr val="E7E6E6"/>
      </a:lt2>
      <a:accent1>
        <a:srgbClr val="4A7C82"/>
      </a:accent1>
      <a:accent2>
        <a:srgbClr val="F6433B"/>
      </a:accent2>
      <a:accent3>
        <a:srgbClr val="83AFB4"/>
      </a:accent3>
      <a:accent4>
        <a:srgbClr val="7D7D7D"/>
      </a:accent4>
      <a:accent5>
        <a:srgbClr val="00A3B9"/>
      </a:accent5>
      <a:accent6>
        <a:srgbClr val="F5938E"/>
      </a:accent6>
      <a:hlink>
        <a:srgbClr val="0563C1"/>
      </a:hlink>
      <a:folHlink>
        <a:srgbClr val="954F72"/>
      </a:folHlink>
    </a:clrScheme>
    <a:fontScheme name="Egendefinert 38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 veier Lys versjon juni 2023" id="{A9C43818-07DB-4F8F-B2CF-AFBFBE639D37}" vid="{D68B43FA-7DFC-4952-9F78-F7078545976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524CC458AB204A9AE668594E7CAFE2" ma:contentTypeVersion="14" ma:contentTypeDescription="Opprett et nytt dokument." ma:contentTypeScope="" ma:versionID="713141daf283cebf3d516793caa250eb">
  <xsd:schema xmlns:xsd="http://www.w3.org/2001/XMLSchema" xmlns:xs="http://www.w3.org/2001/XMLSchema" xmlns:p="http://schemas.microsoft.com/office/2006/metadata/properties" xmlns:ns2="e0dd9af2-4fb6-4c9d-b1e7-5953e7056a03" xmlns:ns3="3380ad97-581c-42a5-b3e1-d37340956bae" xmlns:ns4="4c1e125b-b772-4d2d-8af8-eec310c9bc7c" targetNamespace="http://schemas.microsoft.com/office/2006/metadata/properties" ma:root="true" ma:fieldsID="031d7bb88e272b71c129d8327ebcd74e" ns2:_="" ns3:_="" ns4:_="">
    <xsd:import namespace="e0dd9af2-4fb6-4c9d-b1e7-5953e7056a03"/>
    <xsd:import namespace="3380ad97-581c-42a5-b3e1-d37340956bae"/>
    <xsd:import namespace="4c1e125b-b772-4d2d-8af8-eec310c9b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d9af2-4fb6-4c9d-b1e7-5953e7056a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0ad97-581c-42a5-b3e1-d3734095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aef2a8a-21ca-4fcc-89d6-281283200895}" ma:internalName="TaxCatchAll" ma:showField="CatchAllData" ma:web="3380ad97-581c-42a5-b3e1-d37340956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d9af2-4fb6-4c9d-b1e7-5953e7056a03">
      <Terms xmlns="http://schemas.microsoft.com/office/infopath/2007/PartnerControls"/>
    </lcf76f155ced4ddcb4097134ff3c332f>
    <TaxCatchAll xmlns="4c1e125b-b772-4d2d-8af8-eec310c9bc7c" xsi:nil="true"/>
  </documentManagement>
</p:properties>
</file>

<file path=customXml/itemProps1.xml><?xml version="1.0" encoding="utf-8"?>
<ds:datastoreItem xmlns:ds="http://schemas.openxmlformats.org/officeDocument/2006/customXml" ds:itemID="{CA07C39D-2E21-42E4-BC6D-CE7927598F13}"/>
</file>

<file path=customXml/itemProps2.xml><?xml version="1.0" encoding="utf-8"?>
<ds:datastoreItem xmlns:ds="http://schemas.openxmlformats.org/officeDocument/2006/customXml" ds:itemID="{10580B61-CB12-4FA0-800F-C239CCD3AE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11B398-5552-4583-87B9-00B36FA3F7DF}"/>
</file>

<file path=docProps/app.xml><?xml version="1.0" encoding="utf-8"?>
<Properties xmlns="http://schemas.openxmlformats.org/officeDocument/2006/extended-properties" xmlns:vt="http://schemas.openxmlformats.org/officeDocument/2006/docPropsVTypes">
  <Template>Nye veier Lys versjon juni 2023</Template>
  <TotalTime>358</TotalTime>
  <Words>970</Words>
  <Application>Microsoft Office PowerPoint</Application>
  <PresentationFormat>Widescreen</PresentationFormat>
  <Paragraphs>223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Open Sans</vt:lpstr>
      <vt:lpstr>Open Sans Light</vt:lpstr>
      <vt:lpstr>Verdana</vt:lpstr>
      <vt:lpstr>Nye veier lys</vt:lpstr>
      <vt:lpstr>Nye veier mørk</vt:lpstr>
      <vt:lpstr>Reguleringsplan E6 Selli - Asp</vt:lpstr>
      <vt:lpstr>PowerPoint-presentasjon</vt:lpstr>
      <vt:lpstr>1. Bakgrunn</vt:lpstr>
      <vt:lpstr>Bakgrunn</vt:lpstr>
      <vt:lpstr>Mål</vt:lpstr>
      <vt:lpstr>2. Silingsprosessen</vt:lpstr>
      <vt:lpstr>Silingsprosessen</vt:lpstr>
      <vt:lpstr>Problemanalyse – eksisterende E6</vt:lpstr>
      <vt:lpstr>Problemanalyse – gjeldende reguleringsplan</vt:lpstr>
      <vt:lpstr>Prosjektering av løsninger</vt:lpstr>
      <vt:lpstr>Silingsfase 1 - grovsiling</vt:lpstr>
      <vt:lpstr>Silingsfase 2 – silingskriterier</vt:lpstr>
      <vt:lpstr>Utførte kartlegginger</vt:lpstr>
      <vt:lpstr>Silingsfase 2 - Vurdering</vt:lpstr>
      <vt:lpstr>Silingsfase 2 - Anbefaling</vt:lpstr>
      <vt:lpstr>3. Varslet planområde</vt:lpstr>
      <vt:lpstr>Varslet planområdet</vt:lpstr>
      <vt:lpstr>4. Planprogram og utredningstema</vt:lpstr>
      <vt:lpstr>PowerPoint-presentasjon</vt:lpstr>
      <vt:lpstr>5. Fremdrift og medvirkning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bruke malen?</dc:title>
  <dc:creator>Imi Vegge</dc:creator>
  <cp:lastModifiedBy>Monica Jensø</cp:lastModifiedBy>
  <cp:revision>9</cp:revision>
  <dcterms:created xsi:type="dcterms:W3CDTF">2023-08-15T12:50:41Z</dcterms:created>
  <dcterms:modified xsi:type="dcterms:W3CDTF">2024-12-12T06:23:34Z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ea7001-5c24-4702-a3ac-e436ccb02747_Enabled">
    <vt:lpwstr>true</vt:lpwstr>
  </property>
  <property fmtid="{D5CDD505-2E9C-101B-9397-08002B2CF9AE}" pid="3" name="MSIP_Label_20ea7001-5c24-4702-a3ac-e436ccb02747_SetDate">
    <vt:lpwstr>2024-11-28T06:51:21Z</vt:lpwstr>
  </property>
  <property fmtid="{D5CDD505-2E9C-101B-9397-08002B2CF9AE}" pid="4" name="MSIP_Label_20ea7001-5c24-4702-a3ac-e436ccb02747_Method">
    <vt:lpwstr>Standard</vt:lpwstr>
  </property>
  <property fmtid="{D5CDD505-2E9C-101B-9397-08002B2CF9AE}" pid="5" name="MSIP_Label_20ea7001-5c24-4702-a3ac-e436ccb02747_Name">
    <vt:lpwstr>Confidential</vt:lpwstr>
  </property>
  <property fmtid="{D5CDD505-2E9C-101B-9397-08002B2CF9AE}" pid="6" name="MSIP_Label_20ea7001-5c24-4702-a3ac-e436ccb02747_SiteId">
    <vt:lpwstr>c8823c91-be81-4f89-b024-6c3dd789c106</vt:lpwstr>
  </property>
  <property fmtid="{D5CDD505-2E9C-101B-9397-08002B2CF9AE}" pid="7" name="MSIP_Label_20ea7001-5c24-4702-a3ac-e436ccb02747_ActionId">
    <vt:lpwstr>42020ec9-8fa1-4ae0-9ab3-065d7d8db5f9</vt:lpwstr>
  </property>
  <property fmtid="{D5CDD505-2E9C-101B-9397-08002B2CF9AE}" pid="8" name="MSIP_Label_20ea7001-5c24-4702-a3ac-e436ccb02747_ContentBits">
    <vt:lpwstr>2</vt:lpwstr>
  </property>
  <property fmtid="{D5CDD505-2E9C-101B-9397-08002B2CF9AE}" pid="9" name="ContentTypeId">
    <vt:lpwstr>0x01010084524CC458AB204A9AE668594E7CAFE2</vt:lpwstr>
  </property>
</Properties>
</file>